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2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313" r:id="rId3"/>
    <p:sldId id="258" r:id="rId4"/>
    <p:sldId id="257" r:id="rId5"/>
    <p:sldId id="265" r:id="rId6"/>
    <p:sldId id="314" r:id="rId8"/>
    <p:sldId id="301" r:id="rId9"/>
    <p:sldId id="271" r:id="rId10"/>
    <p:sldId id="259" r:id="rId11"/>
    <p:sldId id="273" r:id="rId12"/>
    <p:sldId id="274" r:id="rId13"/>
    <p:sldId id="275" r:id="rId14"/>
    <p:sldId id="289" r:id="rId15"/>
    <p:sldId id="276" r:id="rId16"/>
    <p:sldId id="260" r:id="rId17"/>
    <p:sldId id="277" r:id="rId18"/>
    <p:sldId id="268" r:id="rId19"/>
  </p:sldIdLst>
  <p:sldSz cx="24384000" cy="13716000"/>
  <p:notesSz cx="6858000" cy="9144000"/>
  <p:embeddedFontLst>
    <p:embeddedFont>
      <p:font typeface="FZLanTingHeiS-R-GB" panose="02000000000000000000" charset="-122"/>
      <p:regular r:id="rId23"/>
    </p:embeddedFont>
    <p:embeddedFont>
      <p:font typeface="FZLanTingHeiS-DB-GB" panose="02000000000000000000" charset="-122"/>
      <p:regular r:id="rId24"/>
    </p:embeddedFont>
    <p:embeddedFont>
      <p:font typeface="方正兰亭粗黑简体" panose="02000000000000000000" charset="-122"/>
      <p:regular r:id="rId25"/>
    </p:embeddedFont>
    <p:embeddedFont>
      <p:font typeface="FZLanTingKanHeiS-R-GB" panose="02000000000000000000" charset="-122"/>
      <p:regular r:id="rId26"/>
    </p:embeddedFont>
    <p:embeddedFont>
      <p:font typeface="方正兰亭黑简体" panose="02000000000000000000" charset="-122"/>
      <p:regular r:id="rId27"/>
    </p:embeddedFont>
  </p:embeddedFontLst>
  <p:custDataLst>
    <p:tags r:id="rId28"/>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1pPr>
    <a:lvl2pPr marL="0" marR="0" indent="4572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2pPr>
    <a:lvl3pPr marL="0" marR="0" indent="9144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3pPr>
    <a:lvl4pPr marL="0" marR="0" indent="13716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4pPr>
    <a:lvl5pPr marL="0" marR="0" indent="18288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5pPr>
    <a:lvl6pPr marL="0" marR="0" indent="22860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6pPr>
    <a:lvl7pPr marL="0" marR="0" indent="27432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7pPr>
    <a:lvl8pPr marL="0" marR="0" indent="32004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8pPr>
    <a:lvl9pPr marL="0" marR="0" indent="365760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57.xml"/><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p:nvPr>
            <p:ph type="sldImg"/>
          </p:nvPr>
        </p:nvSpPr>
        <p:spPr>
          <a:xfrm>
            <a:off x="1143000" y="685800"/>
            <a:ext cx="4572000" cy="3429000"/>
          </a:xfrm>
          <a:prstGeom prst="rect">
            <a:avLst/>
          </a:prstGeom>
        </p:spPr>
        <p:txBody>
          <a:bodyPr/>
          <a:lstStyle/>
          <a:p/>
        </p:txBody>
      </p:sp>
      <p:sp>
        <p:nvSpPr>
          <p:cNvPr id="103" name="Shape 103"/>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FZLanTingHeiS-R-GB" panose="02000000000000000000" charset="-122"/>
      </a:defRPr>
    </a:lvl1pPr>
    <a:lvl2pPr indent="228600" defTabSz="1828800" latinLnBrk="0">
      <a:defRPr sz="2400">
        <a:latin typeface="+mn-lt"/>
        <a:ea typeface="+mn-ea"/>
        <a:cs typeface="+mn-cs"/>
        <a:sym typeface="FZLanTingHeiS-R-GB" panose="02000000000000000000" charset="-122"/>
      </a:defRPr>
    </a:lvl2pPr>
    <a:lvl3pPr indent="457200" defTabSz="1828800" latinLnBrk="0">
      <a:defRPr sz="2400">
        <a:latin typeface="+mn-lt"/>
        <a:ea typeface="+mn-ea"/>
        <a:cs typeface="+mn-cs"/>
        <a:sym typeface="FZLanTingHeiS-R-GB" panose="02000000000000000000" charset="-122"/>
      </a:defRPr>
    </a:lvl3pPr>
    <a:lvl4pPr indent="685800" defTabSz="1828800" latinLnBrk="0">
      <a:defRPr sz="2400">
        <a:latin typeface="+mn-lt"/>
        <a:ea typeface="+mn-ea"/>
        <a:cs typeface="+mn-cs"/>
        <a:sym typeface="FZLanTingHeiS-R-GB" panose="02000000000000000000" charset="-122"/>
      </a:defRPr>
    </a:lvl4pPr>
    <a:lvl5pPr indent="914400" defTabSz="1828800" latinLnBrk="0">
      <a:defRPr sz="2400">
        <a:latin typeface="+mn-lt"/>
        <a:ea typeface="+mn-ea"/>
        <a:cs typeface="+mn-cs"/>
        <a:sym typeface="FZLanTingHeiS-R-GB" panose="02000000000000000000" charset="-122"/>
      </a:defRPr>
    </a:lvl5pPr>
    <a:lvl6pPr indent="1143000" defTabSz="1828800" latinLnBrk="0">
      <a:defRPr sz="2400">
        <a:latin typeface="+mn-lt"/>
        <a:ea typeface="+mn-ea"/>
        <a:cs typeface="+mn-cs"/>
        <a:sym typeface="FZLanTingHeiS-R-GB" panose="02000000000000000000" charset="-122"/>
      </a:defRPr>
    </a:lvl6pPr>
    <a:lvl7pPr indent="1371600" defTabSz="1828800" latinLnBrk="0">
      <a:defRPr sz="2400">
        <a:latin typeface="+mn-lt"/>
        <a:ea typeface="+mn-ea"/>
        <a:cs typeface="+mn-cs"/>
        <a:sym typeface="FZLanTingHeiS-R-GB" panose="02000000000000000000" charset="-122"/>
      </a:defRPr>
    </a:lvl7pPr>
    <a:lvl8pPr indent="1600200" defTabSz="1828800" latinLnBrk="0">
      <a:defRPr sz="2400">
        <a:latin typeface="+mn-lt"/>
        <a:ea typeface="+mn-ea"/>
        <a:cs typeface="+mn-cs"/>
        <a:sym typeface="FZLanTingHeiS-R-GB" panose="02000000000000000000" charset="-122"/>
      </a:defRPr>
    </a:lvl8pPr>
    <a:lvl9pPr indent="1828800" defTabSz="1828800" latinLnBrk="0">
      <a:defRPr sz="2400">
        <a:latin typeface="+mn-lt"/>
        <a:ea typeface="+mn-ea"/>
        <a:cs typeface="+mn-cs"/>
        <a:sym typeface="FZLanTingHeiS-R-GB" panose="02000000000000000000"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sym typeface="+mn-ea"/>
              </a:rPr>
              <a:t>如果你经常去刷知乎、</a:t>
            </a:r>
            <a:r>
              <a:rPr lang="en-US" altLang="zh-CN">
                <a:sym typeface="+mn-ea"/>
              </a:rPr>
              <a:t>B</a:t>
            </a:r>
            <a:r>
              <a:rPr lang="zh-CN" altLang="en-US">
                <a:sym typeface="+mn-ea"/>
              </a:rPr>
              <a:t>站或者公众号的话，你可能会看到过</a:t>
            </a:r>
            <a:r>
              <a:rPr lang="en-US" altLang="zh-CN">
                <a:sym typeface="+mn-ea"/>
              </a:rPr>
              <a:t>ChatPaper</a:t>
            </a:r>
            <a:r>
              <a:rPr lang="zh-CN" altLang="en-US">
                <a:sym typeface="+mn-ea"/>
              </a:rPr>
              <a:t>的相关</a:t>
            </a:r>
            <a:r>
              <a:rPr lang="zh-CN" altLang="en-US">
                <a:sym typeface="+mn-ea"/>
              </a:rPr>
              <a:t>文章，</a:t>
            </a:r>
            <a:r>
              <a:rPr lang="en-US" altLang="zh-CN">
                <a:sym typeface="+mn-ea"/>
              </a:rPr>
              <a:t>ChatPaper</a:t>
            </a:r>
            <a:r>
              <a:rPr lang="zh-CN" altLang="en-US">
                <a:sym typeface="+mn-ea"/>
              </a:rPr>
              <a:t>是</a:t>
            </a:r>
            <a:r>
              <a:rPr lang="en-US" altLang="zh-CN">
                <a:sym typeface="+mn-ea"/>
              </a:rPr>
              <a:t>xxxxxxxx</a:t>
            </a:r>
            <a:r>
              <a:rPr lang="zh-CN" altLang="en-US">
                <a:sym typeface="+mn-ea"/>
              </a:rPr>
              <a:t>（一句话定义），它可以用来做</a:t>
            </a:r>
            <a:r>
              <a:rPr lang="en-US" altLang="zh-CN">
                <a:sym typeface="+mn-ea"/>
              </a:rPr>
              <a:t>xxxxxxxxxxx</a:t>
            </a:r>
            <a:r>
              <a:rPr lang="zh-CN" altLang="en-US">
                <a:sym typeface="+mn-ea"/>
              </a:rPr>
              <a:t>（能实现</a:t>
            </a:r>
            <a:r>
              <a:rPr lang="zh-CN" altLang="en-US">
                <a:sym typeface="+mn-ea"/>
              </a:rPr>
              <a:t>哪些具体的</a:t>
            </a:r>
            <a:r>
              <a:rPr lang="zh-CN" altLang="en-US">
                <a:sym typeface="+mn-ea"/>
              </a:rPr>
              <a:t>功能）</a:t>
            </a:r>
            <a:endParaRPr lang="zh-CN" altLang="en-US">
              <a:sym typeface="+mn-ea"/>
            </a:endParaRPr>
          </a:p>
          <a:p>
            <a:endParaRPr lang="zh-CN" altLang="en-US">
              <a:sym typeface="+mn-ea"/>
            </a:endParaRPr>
          </a:p>
          <a:p>
            <a:r>
              <a:rPr lang="zh-CN" altLang="en-US">
                <a:sym typeface="+mn-ea"/>
              </a:rPr>
              <a:t>可以给大家演示一下他的使用和</a:t>
            </a:r>
            <a:r>
              <a:rPr lang="zh-CN" altLang="en-US">
                <a:sym typeface="+mn-ea"/>
              </a:rPr>
              <a:t>功能。</a:t>
            </a:r>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sym typeface="+mn-ea"/>
              </a:rPr>
              <a:t>ChatPaper</a:t>
            </a:r>
            <a:r>
              <a:rPr lang="zh-CN" altLang="en-US">
                <a:sym typeface="+mn-ea"/>
              </a:rPr>
              <a:t>的发起者是中科大的在读博士，为了解决论文筛选和总结的繁琐和低效率问题。后来逐渐演变成一个六人小团体，把应用一步步构建起来。我在其中负责</a:t>
            </a:r>
            <a:r>
              <a:rPr lang="en-US" altLang="zh-CN">
                <a:sym typeface="+mn-ea"/>
              </a:rPr>
              <a:t>xxxxxx</a:t>
            </a:r>
            <a:r>
              <a:rPr lang="zh-CN" altLang="en-US">
                <a:sym typeface="+mn-ea"/>
              </a:rPr>
              <a:t>的部分。</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几个月前，我们都还沉浸在自己的人工智能研究中，很快一个叫做</a:t>
            </a:r>
            <a:r>
              <a:rPr lang="en-US" altLang="zh-CN"/>
              <a:t>ChatGPT</a:t>
            </a:r>
            <a:r>
              <a:rPr lang="zh-CN" altLang="en-US"/>
              <a:t>的</a:t>
            </a:r>
            <a:r>
              <a:rPr lang="zh-CN" altLang="en-US"/>
              <a:t>大语言模型就在技术圈和新闻圈传播开来，很多人直言，</a:t>
            </a:r>
            <a:r>
              <a:rPr lang="en-US" altLang="zh-CN"/>
              <a:t>NLP</a:t>
            </a:r>
            <a:r>
              <a:rPr lang="zh-CN" altLang="en-US"/>
              <a:t>已经没了，强人工智能的时代</a:t>
            </a:r>
            <a:r>
              <a:rPr lang="zh-CN" altLang="en-US"/>
              <a:t>来了。</a:t>
            </a:r>
            <a:endParaRPr lang="zh-CN" altLang="en-US"/>
          </a:p>
          <a:p>
            <a:endParaRPr lang="zh-CN" altLang="en-US"/>
          </a:p>
          <a:p>
            <a:r>
              <a:rPr lang="zh-CN" altLang="en-US"/>
              <a:t>上下文学习。假设语言模型已经提供了自然语言指令和多个任务描述，它可以通过完成输入文本的词序列来生成测试实例的预期输出，而无需额外的训练或梯度更新。</a:t>
            </a:r>
            <a:endParaRPr lang="zh-CN" altLang="en-US"/>
          </a:p>
          <a:p>
            <a:r>
              <a:rPr lang="zh-CN" altLang="en-US"/>
              <a:t>指令遵循：通过对自然语言描述（即指令）格式化的多任务数据集的混合进行微调，LLM 在微小的任务上表现良好，这些任务也以指令的形式所描述。这种能力下，指令调优使 LLM 能够在不使用显式样本的情况下通过理解任务指令来执行新任务，这可以大大提高泛化能力。</a:t>
            </a:r>
            <a:endParaRPr lang="zh-CN" altLang="en-US"/>
          </a:p>
          <a:p>
            <a:r>
              <a:rPr lang="en-US" altLang="zh-CN"/>
              <a:t>CoT</a:t>
            </a:r>
            <a:r>
              <a:rPr lang="zh-CN" altLang="en-US"/>
              <a:t>：对于小语言模型，通常很难解决涉及多个推理步骤的复杂任务，例如数学学科单词问题。同时，通过思维链推理策略，LLM 可以通过利用涉及中间推理步骤的 prompt 机制来解决此类任务得出最终答案。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14" name="图像" descr="图像"/>
          <p:cNvPicPr>
            <a:picLocks noChangeAspect="1"/>
          </p:cNvPicPr>
          <p:nvPr userDrawn="1"/>
        </p:nvPicPr>
        <p:blipFill>
          <a:blip r:embed="rId2"/>
          <a:stretch>
            <a:fillRect/>
          </a:stretch>
        </p:blipFill>
        <p:spPr>
          <a:xfrm>
            <a:off x="1093876" y="903439"/>
            <a:ext cx="3490077" cy="722831"/>
          </a:xfrm>
          <a:prstGeom prst="rect">
            <a:avLst/>
          </a:prstGeom>
          <a:ln w="12700">
            <a:miter lim="400000"/>
            <a:headEnd/>
            <a:tailEnd/>
          </a:ln>
        </p:spPr>
      </p:pic>
      <p:sp>
        <p:nvSpPr>
          <p:cNvPr id="15" name="幻灯片编号"/>
          <p:cNvSpPr txBox="1"/>
          <p:nvPr>
            <p:ph type="sldNum" sz="quarter" idx="2"/>
          </p:nvPr>
        </p:nvSpPr>
        <p:spPr>
          <a:prstGeom prst="rect">
            <a:avLst/>
          </a:prstGeom>
        </p:spPr>
        <p:txBody>
          <a:bodyPr/>
          <a:lstStyle/>
          <a:p>
            <a:fld id="{86CB4B4D-7CA3-9044-876B-883B54F8677D}" type="slidenum">
              <a:rPr/>
            </a:fld>
            <a:endParaRPr/>
          </a:p>
        </p:txBody>
      </p:sp>
      <p:pic>
        <p:nvPicPr>
          <p:cNvPr id="3" name="图片 2"/>
          <p:cNvPicPr>
            <a:picLocks noChangeAspect="1"/>
          </p:cNvPicPr>
          <p:nvPr userDrawn="1"/>
        </p:nvPicPr>
        <p:blipFill>
          <a:blip r:embed="rId3"/>
          <a:stretch>
            <a:fillRect/>
          </a:stretch>
        </p:blipFill>
        <p:spPr>
          <a:xfrm>
            <a:off x="0" y="0"/>
            <a:ext cx="24396065" cy="13722985"/>
          </a:xfrm>
          <a:prstGeom prst="rect">
            <a:avLst/>
          </a:prstGeom>
        </p:spPr>
      </p:pic>
      <p:pic>
        <p:nvPicPr>
          <p:cNvPr id="13" name="图像" descr="图像"/>
          <p:cNvPicPr>
            <a:picLocks noChangeAspect="1"/>
          </p:cNvPicPr>
          <p:nvPr userDrawn="1"/>
        </p:nvPicPr>
        <p:blipFill>
          <a:blip r:embed="rId4"/>
          <a:stretch>
            <a:fillRect/>
          </a:stretch>
        </p:blipFill>
        <p:spPr>
          <a:xfrm>
            <a:off x="1177855" y="1122941"/>
            <a:ext cx="6339768" cy="696765"/>
          </a:xfrm>
          <a:prstGeom prst="rect">
            <a:avLst/>
          </a:prstGeom>
          <a:ln w="12700">
            <a:miter lim="400000"/>
            <a:headEnd/>
            <a:tailEnd/>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2_标题和内容">
    <p:spTree>
      <p:nvGrpSpPr>
        <p:cNvPr id="1" name=""/>
        <p:cNvGrpSpPr/>
        <p:nvPr/>
      </p:nvGrpSpPr>
      <p:grpSpPr>
        <a:xfrm>
          <a:off x="0" y="0"/>
          <a:ext cx="0" cy="0"/>
          <a:chOff x="0" y="0"/>
          <a:chExt cx="0" cy="0"/>
        </a:xfrm>
      </p:grpSpPr>
      <p:sp>
        <p:nvSpPr>
          <p:cNvPr id="88" name="幻灯片编号"/>
          <p:cNvSpPr txBox="1"/>
          <p:nvPr>
            <p:ph type="sldNum" sz="quarter" idx="2"/>
          </p:nvPr>
        </p:nvSpPr>
        <p:spPr>
          <a:xfrm>
            <a:off x="11785600" y="12344400"/>
            <a:ext cx="5689600" cy="736601"/>
          </a:xfrm>
          <a:prstGeom prst="rect">
            <a:avLst/>
          </a:prstGeom>
        </p:spPr>
        <p:txBody>
          <a:bodyPr anchor="ctr"/>
          <a:lstStyle>
            <a:lvl1pPr algn="r">
              <a:defRPr sz="2400"/>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sp>
        <p:nvSpPr>
          <p:cNvPr id="95" name="标题文本"/>
          <p:cNvSpPr txBox="1"/>
          <p:nvPr>
            <p:ph type="title" hasCustomPrompt="1"/>
          </p:nvPr>
        </p:nvSpPr>
        <p:spPr>
          <a:xfrm>
            <a:off x="1689100" y="355600"/>
            <a:ext cx="21005800" cy="2286000"/>
          </a:xfrm>
          <a:prstGeom prst="rect">
            <a:avLst/>
          </a:prstGeom>
        </p:spPr>
        <p:txBody>
          <a:bodyPr lIns="50800" tIns="50800" rIns="50800" bIns="50800" anchor="ctr"/>
          <a:lstStyle>
            <a:lvl1pPr algn="ctr" defTabSz="825500">
              <a:lnSpc>
                <a:spcPct val="100000"/>
              </a:lnSpc>
              <a:defRPr sz="11200"/>
            </a:lvl1pPr>
          </a:lstStyle>
          <a:p>
            <a:r>
              <a:t>标题文本</a:t>
            </a:r>
          </a:p>
        </p:txBody>
      </p:sp>
      <p:sp>
        <p:nvSpPr>
          <p:cNvPr id="96" name="幻灯片编号"/>
          <p:cNvSpPr txBox="1"/>
          <p:nvPr>
            <p:ph type="sldNum" sz="quarter" idx="2"/>
          </p:nvPr>
        </p:nvSpPr>
        <p:spPr>
          <a:xfrm>
            <a:off x="11953544" y="13081000"/>
            <a:ext cx="464212" cy="444500"/>
          </a:xfrm>
          <a:prstGeom prst="rect">
            <a:avLst/>
          </a:prstGeom>
        </p:spPr>
        <p:txBody>
          <a:bodyPr lIns="50800" tIns="50800" rIns="50800" bIns="50800"/>
          <a:lstStyle>
            <a:lvl1pPr algn="ctr" defTabSz="825500">
              <a:defRPr sz="2400"/>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两栏内容 拷贝">
    <p:spTree>
      <p:nvGrpSpPr>
        <p:cNvPr id="1" name=""/>
        <p:cNvGrpSpPr/>
        <p:nvPr/>
      </p:nvGrpSpPr>
      <p:grpSpPr>
        <a:xfrm>
          <a:off x="0" y="0"/>
          <a:ext cx="0" cy="0"/>
          <a:chOff x="0" y="0"/>
          <a:chExt cx="0" cy="0"/>
        </a:xfrm>
      </p:grpSpPr>
      <p:sp>
        <p:nvSpPr>
          <p:cNvPr id="23" name="幻灯片编号"/>
          <p:cNvSpPr txBox="1"/>
          <p:nvPr>
            <p:ph type="sldNum" sz="quarter" idx="2"/>
          </p:nvPr>
        </p:nvSpPr>
        <p:spPr>
          <a:prstGeom prst="rect">
            <a:avLst/>
          </a:prstGeom>
        </p:spPr>
        <p:txBody>
          <a:bodyPr/>
          <a:lstStyle/>
          <a:p>
            <a:fld id="{86CB4B4D-7CA3-9044-876B-883B54F8677D}" type="slidenum">
              <a:rPr/>
            </a:fld>
            <a:endParaRPr/>
          </a:p>
        </p:txBody>
      </p:sp>
      <p:pic>
        <p:nvPicPr>
          <p:cNvPr id="3" name="图片 2"/>
          <p:cNvPicPr>
            <a:picLocks noChangeAspect="1"/>
          </p:cNvPicPr>
          <p:nvPr userDrawn="1"/>
        </p:nvPicPr>
        <p:blipFill>
          <a:blip r:embed="rId2"/>
          <a:stretch>
            <a:fillRect/>
          </a:stretch>
        </p:blipFill>
        <p:spPr>
          <a:xfrm>
            <a:off x="0" y="-17145"/>
            <a:ext cx="24444325" cy="13749655"/>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两栏内容">
    <p:spTree>
      <p:nvGrpSpPr>
        <p:cNvPr id="1" name=""/>
        <p:cNvGrpSpPr/>
        <p:nvPr/>
      </p:nvGrpSpPr>
      <p:grpSpPr>
        <a:xfrm>
          <a:off x="0" y="0"/>
          <a:ext cx="0" cy="0"/>
          <a:chOff x="0" y="0"/>
          <a:chExt cx="0" cy="0"/>
        </a:xfrm>
      </p:grpSpPr>
      <p:sp>
        <p:nvSpPr>
          <p:cNvPr id="31" name="幻灯片编号"/>
          <p:cNvSpPr txBox="1"/>
          <p:nvPr>
            <p:ph type="sldNum" sz="quarter" idx="2"/>
          </p:nvPr>
        </p:nvSpPr>
        <p:spPr>
          <a:prstGeom prst="rect">
            <a:avLst/>
          </a:prstGeom>
        </p:spPr>
        <p:txBody>
          <a:bodyPr/>
          <a:lstStyle/>
          <a:p>
            <a:fld id="{86CB4B4D-7CA3-9044-876B-883B54F8677D}" type="slidenum">
              <a:rPr/>
            </a:fld>
            <a:endParaRPr/>
          </a:p>
        </p:txBody>
      </p:sp>
      <p:pic>
        <p:nvPicPr>
          <p:cNvPr id="4" name="图片 3"/>
          <p:cNvPicPr>
            <a:picLocks noChangeAspect="1"/>
          </p:cNvPicPr>
          <p:nvPr userDrawn="1"/>
        </p:nvPicPr>
        <p:blipFill>
          <a:blip r:embed="rId2"/>
          <a:stretch>
            <a:fillRect/>
          </a:stretch>
        </p:blipFill>
        <p:spPr>
          <a:xfrm>
            <a:off x="0" y="-17145"/>
            <a:ext cx="24444325" cy="13749655"/>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比较">
    <p:spTree>
      <p:nvGrpSpPr>
        <p:cNvPr id="1" name=""/>
        <p:cNvGrpSpPr/>
        <p:nvPr/>
      </p:nvGrpSpPr>
      <p:grpSpPr>
        <a:xfrm>
          <a:off x="0" y="0"/>
          <a:ext cx="0" cy="0"/>
          <a:chOff x="0" y="0"/>
          <a:chExt cx="0" cy="0"/>
        </a:xfrm>
      </p:grpSpPr>
      <p:pic>
        <p:nvPicPr>
          <p:cNvPr id="38" name="课程主视觉0423-05.png" descr="课程主视觉0423-05.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4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4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5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内容与标题">
    <p:spTree>
      <p:nvGrpSpPr>
        <p:cNvPr id="1" name=""/>
        <p:cNvGrpSpPr/>
        <p:nvPr/>
      </p:nvGrpSpPr>
      <p:grpSpPr>
        <a:xfrm>
          <a:off x="0" y="0"/>
          <a:ext cx="0" cy="0"/>
          <a:chOff x="0" y="0"/>
          <a:chExt cx="0" cy="0"/>
        </a:xfrm>
      </p:grpSpPr>
      <p:sp>
        <p:nvSpPr>
          <p:cNvPr id="61" name="标题文本"/>
          <p:cNvSpPr txBox="1"/>
          <p:nvPr>
            <p:ph type="title" hasCustomPrompt="1"/>
          </p:nvPr>
        </p:nvSpPr>
        <p:spPr>
          <a:xfrm>
            <a:off x="1679575" y="914400"/>
            <a:ext cx="7864476" cy="3200400"/>
          </a:xfrm>
          <a:prstGeom prst="rect">
            <a:avLst/>
          </a:prstGeom>
        </p:spPr>
        <p:txBody>
          <a:bodyPr anchor="b"/>
          <a:lstStyle>
            <a:lvl1pPr>
              <a:defRPr sz="6400"/>
            </a:lvl1pPr>
          </a:lstStyle>
          <a:p>
            <a:r>
              <a:t>标题文本</a:t>
            </a:r>
          </a:p>
        </p:txBody>
      </p:sp>
      <p:sp>
        <p:nvSpPr>
          <p:cNvPr id="62" name="正文级别 1…"/>
          <p:cNvSpPr txBox="1"/>
          <p:nvPr>
            <p:ph type="body" sz="half" idx="1" hasCustomPrompt="1"/>
          </p:nvPr>
        </p:nvSpPr>
        <p:spPr>
          <a:xfrm>
            <a:off x="10366375" y="1974850"/>
            <a:ext cx="12344401" cy="9747250"/>
          </a:xfrm>
          <a:prstGeom prst="rect">
            <a:avLst/>
          </a:prstGeom>
        </p:spPr>
        <p:txBody>
          <a:bodyPr>
            <a:normAutofit/>
          </a:bodyPr>
          <a:lstStyle>
            <a:lvl1pPr>
              <a:defRPr sz="6400"/>
            </a:lvl1pPr>
            <a:lvl2pPr marL="979805" indent="-522605">
              <a:defRPr sz="6400"/>
            </a:lvl2pPr>
            <a:lvl3pPr marL="1524000" indent="-609600">
              <a:defRPr sz="6400"/>
            </a:lvl3pPr>
            <a:lvl4pPr marL="2103120" indent="-731520">
              <a:defRPr sz="6400"/>
            </a:lvl4pPr>
            <a:lvl5pPr marL="2560320" indent="-731520">
              <a:defRPr sz="6400"/>
            </a:lvl5pPr>
          </a:lstStyle>
          <a:p>
            <a:r>
              <a:t>正文级别 1</a:t>
            </a:r>
          </a:p>
          <a:p>
            <a:pPr lvl="1"/>
            <a:r>
              <a:t>正文级别 2</a:t>
            </a:r>
          </a:p>
          <a:p>
            <a:pPr lvl="2"/>
            <a:r>
              <a:t>正文级别 3</a:t>
            </a:r>
          </a:p>
          <a:p>
            <a:pPr lvl="3"/>
            <a:r>
              <a:t>正文级别 4</a:t>
            </a:r>
          </a:p>
          <a:p>
            <a:pPr lvl="4"/>
            <a:r>
              <a:t>正文级别 5</a:t>
            </a:r>
          </a:p>
        </p:txBody>
      </p:sp>
      <p:sp>
        <p:nvSpPr>
          <p:cNvPr id="63" name="文本占位符 3"/>
          <p:cNvSpPr/>
          <p:nvPr>
            <p:ph type="body" sz="quarter" idx="21"/>
          </p:nvPr>
        </p:nvSpPr>
        <p:spPr>
          <a:xfrm>
            <a:off x="1679575" y="4114800"/>
            <a:ext cx="7864475" cy="7623176"/>
          </a:xfrm>
          <a:prstGeom prst="rect">
            <a:avLst/>
          </a:prstGeom>
          <a:ln w="12700"/>
        </p:spPr>
        <p:txBody>
          <a:bodyPr>
            <a:normAutofit/>
          </a:bodyPr>
          <a:lstStyle/>
          <a:p>
            <a:pPr marL="0" indent="0">
              <a:buSzTx/>
              <a:buFontTx/>
              <a:buNone/>
              <a:defRPr sz="3200"/>
            </a:pP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图片与标题">
    <p:spTree>
      <p:nvGrpSpPr>
        <p:cNvPr id="1" name=""/>
        <p:cNvGrpSpPr/>
        <p:nvPr/>
      </p:nvGrpSpPr>
      <p:grpSpPr>
        <a:xfrm>
          <a:off x="0" y="0"/>
          <a:ext cx="0" cy="0"/>
          <a:chOff x="0" y="0"/>
          <a:chExt cx="0" cy="0"/>
        </a:xfrm>
      </p:grpSpPr>
      <p:sp>
        <p:nvSpPr>
          <p:cNvPr id="71" name="标题文本"/>
          <p:cNvSpPr txBox="1"/>
          <p:nvPr>
            <p:ph type="title" hasCustomPrompt="1"/>
          </p:nvPr>
        </p:nvSpPr>
        <p:spPr>
          <a:xfrm>
            <a:off x="1679575" y="914400"/>
            <a:ext cx="7864476" cy="3200400"/>
          </a:xfrm>
          <a:prstGeom prst="rect">
            <a:avLst/>
          </a:prstGeom>
        </p:spPr>
        <p:txBody>
          <a:bodyPr anchor="b"/>
          <a:lstStyle>
            <a:lvl1pPr>
              <a:defRPr sz="6400"/>
            </a:lvl1pPr>
          </a:lstStyle>
          <a:p>
            <a:r>
              <a:t>标题文本</a:t>
            </a:r>
          </a:p>
        </p:txBody>
      </p:sp>
      <p:sp>
        <p:nvSpPr>
          <p:cNvPr id="72" name="图片占位符 2"/>
          <p:cNvSpPr/>
          <p:nvPr>
            <p:ph type="pic" sz="half" idx="21"/>
          </p:nvPr>
        </p:nvSpPr>
        <p:spPr>
          <a:xfrm>
            <a:off x="10366375" y="1974850"/>
            <a:ext cx="12344401" cy="9747250"/>
          </a:xfrm>
          <a:prstGeom prst="rect">
            <a:avLst/>
          </a:prstGeom>
          <a:ln w="12700"/>
        </p:spPr>
        <p:txBody>
          <a:bodyPr tIns="45719" bIns="45719"/>
          <a:lstStyle/>
          <a:p/>
        </p:txBody>
      </p:sp>
      <p:sp>
        <p:nvSpPr>
          <p:cNvPr id="73" name="正文级别 1…"/>
          <p:cNvSpPr txBox="1"/>
          <p:nvPr>
            <p:ph type="body" sz="quarter" idx="1" hasCustomPrompt="1"/>
          </p:nvPr>
        </p:nvSpPr>
        <p:spPr>
          <a:xfrm>
            <a:off x="1679575" y="4114800"/>
            <a:ext cx="7864476" cy="7623176"/>
          </a:xfrm>
          <a:prstGeom prst="rect">
            <a:avLst/>
          </a:prstGeom>
        </p:spPr>
        <p:txBody>
          <a:bodyPr>
            <a:normAutofit/>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1_标题幻灯片">
    <p:spTree>
      <p:nvGrpSpPr>
        <p:cNvPr id="1" name=""/>
        <p:cNvGrpSpPr/>
        <p:nvPr/>
      </p:nvGrpSpPr>
      <p:grpSpPr>
        <a:xfrm>
          <a:off x="0" y="0"/>
          <a:ext cx="0" cy="0"/>
          <a:chOff x="0" y="0"/>
          <a:chExt cx="0" cy="0"/>
        </a:xfrm>
      </p:grpSpPr>
      <p:sp>
        <p:nvSpPr>
          <p:cNvPr id="81" name="幻灯片编号"/>
          <p:cNvSpPr txBox="1"/>
          <p:nvPr>
            <p:ph type="sldNum" sz="quarter" idx="2"/>
          </p:nvPr>
        </p:nvSpPr>
        <p:spPr>
          <a:xfrm>
            <a:off x="11785600" y="12344400"/>
            <a:ext cx="5689600" cy="736601"/>
          </a:xfrm>
          <a:prstGeom prst="rect">
            <a:avLst/>
          </a:prstGeom>
        </p:spPr>
        <p:txBody>
          <a:bodyPr anchor="ctr"/>
          <a:lstStyle>
            <a:lvl1pPr algn="r">
              <a:defRPr sz="2400"/>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6.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课程主视觉0423-06.png" descr="课程主视觉0423-06.png"/>
          <p:cNvPicPr>
            <a:picLocks noChangeAspect="1"/>
          </p:cNvPicPr>
          <p:nvPr/>
        </p:nvPicPr>
        <p:blipFill>
          <a:blip r:embed="rId13"/>
          <a:stretch>
            <a:fillRect/>
          </a:stretch>
        </p:blipFill>
        <p:spPr>
          <a:xfrm>
            <a:off x="0" y="0"/>
            <a:ext cx="24384000" cy="13716000"/>
          </a:xfrm>
          <a:prstGeom prst="rect">
            <a:avLst/>
          </a:prstGeom>
          <a:ln w="12700">
            <a:miter lim="400000"/>
            <a:headEnd/>
            <a:tailEnd/>
          </a:ln>
        </p:spPr>
      </p:pic>
      <p:sp>
        <p:nvSpPr>
          <p:cNvPr id="4" name="标题文本"/>
          <p:cNvSpPr txBox="1"/>
          <p:nvPr>
            <p:ph type="title"/>
          </p:nvPr>
        </p:nvSpPr>
        <p:spPr>
          <a:xfrm>
            <a:off x="1676400" y="730250"/>
            <a:ext cx="21031200" cy="2651126"/>
          </a:xfrm>
          <a:prstGeom prst="rect">
            <a:avLst/>
          </a:prstGeom>
          <a:ln w="25400">
            <a:miter lim="400000"/>
          </a:ln>
        </p:spPr>
        <p:txBody>
          <a:bodyPr tIns="91439" bIns="91439">
            <a:normAutofit/>
          </a:bodyPr>
          <a:lstStyle/>
          <a:p>
            <a:r>
              <a:t>标题文本</a:t>
            </a:r>
          </a:p>
        </p:txBody>
      </p:sp>
      <p:sp>
        <p:nvSpPr>
          <p:cNvPr id="5" name="正文级别 1…"/>
          <p:cNvSpPr txBox="1"/>
          <p:nvPr>
            <p:ph type="body" idx="1"/>
          </p:nvPr>
        </p:nvSpPr>
        <p:spPr>
          <a:xfrm>
            <a:off x="1219200" y="3200400"/>
            <a:ext cx="21945600" cy="9051925"/>
          </a:xfrm>
          <a:prstGeom prst="rect">
            <a:avLst/>
          </a:prstGeom>
          <a:ln w="25400">
            <a:miter lim="400000"/>
          </a:ln>
        </p:spPr>
        <p:txBody>
          <a:bodyPr tIns="91439" bIns="91439"/>
          <a:lstStyle/>
          <a:p>
            <a:r>
              <a:t>正文级别 1</a:t>
            </a:r>
          </a:p>
          <a:p>
            <a:pPr lvl="1"/>
            <a:r>
              <a:t>正文级别 2</a:t>
            </a:r>
          </a:p>
          <a:p>
            <a:pPr lvl="2"/>
            <a:r>
              <a:t>正文级别 3</a:t>
            </a:r>
          </a:p>
          <a:p>
            <a:pPr lvl="3"/>
            <a:r>
              <a:t>正文级别 4</a:t>
            </a:r>
          </a:p>
          <a:p>
            <a:pPr lvl="4"/>
            <a:r>
              <a:t>正文级别 5</a:t>
            </a:r>
          </a:p>
        </p:txBody>
      </p:sp>
      <p:sp>
        <p:nvSpPr>
          <p:cNvPr id="6" name="幻灯片编号"/>
          <p:cNvSpPr txBox="1"/>
          <p:nvPr>
            <p:ph type="sldNum" sz="quarter" idx="2"/>
          </p:nvPr>
        </p:nvSpPr>
        <p:spPr>
          <a:xfrm>
            <a:off x="17221200" y="12712700"/>
            <a:ext cx="720446" cy="703580"/>
          </a:xfrm>
          <a:prstGeom prst="rect">
            <a:avLst/>
          </a:prstGeom>
          <a:ln w="25400">
            <a:miter lim="400000"/>
          </a:ln>
        </p:spPr>
        <p:txBody>
          <a:bodyPr wrap="none" tIns="91439" bIns="91439">
            <a:spAutoFit/>
          </a:body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1pPr>
      <a:lvl2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2pPr>
      <a:lvl3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3pPr>
      <a:lvl4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4pPr>
      <a:lvl5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5pPr>
      <a:lvl6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6pPr>
      <a:lvl7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7pPr>
      <a:lvl8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8pPr>
      <a:lvl9pPr marL="0" marR="0" indent="0" algn="l" defTabSz="1828800" rtl="0" latinLnBrk="0">
        <a:lnSpc>
          <a:spcPct val="90000"/>
        </a:lnSpc>
        <a:spcBef>
          <a:spcPts val="0"/>
        </a:spcBef>
        <a:spcAft>
          <a:spcPts val="0"/>
        </a:spcAft>
        <a:buClrTx/>
        <a:buSzTx/>
        <a:buFontTx/>
        <a:buNone/>
        <a:defRPr sz="8800" b="0" i="0" u="none" strike="noStrike" cap="none" spc="0" baseline="0">
          <a:solidFill>
            <a:srgbClr val="000000"/>
          </a:solidFill>
          <a:uFillTx/>
          <a:latin typeface="+mn-lt"/>
          <a:ea typeface="+mn-ea"/>
          <a:cs typeface="+mn-cs"/>
          <a:sym typeface="FZLanTingHeiS-R-GB" panose="02000000000000000000" charset="-122"/>
        </a:defRPr>
      </a:lvl9pPr>
    </p:titleStyle>
    <p:bodyStyle>
      <a:lvl1pPr marL="457200" marR="0" indent="-457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1pPr>
      <a:lvl2pPr marL="990600" marR="0" indent="-5334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2pPr>
      <a:lvl3pPr marL="1554480" marR="0" indent="-64008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3pPr>
      <a:lvl4pPr marL="2082800" marR="0" indent="-711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4pPr>
      <a:lvl5pPr marL="2540000" marR="0" indent="-711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5pPr>
      <a:lvl6pPr marL="2997200" marR="0" indent="-711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6pPr>
      <a:lvl7pPr marL="3454400" marR="0" indent="-711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7pPr>
      <a:lvl8pPr marL="3911600" marR="0" indent="-711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8pPr>
      <a:lvl9pPr marL="4368800" marR="0" indent="-711200" algn="l" defTabSz="1828800" rtl="0" latinLnBrk="0">
        <a:lnSpc>
          <a:spcPct val="90000"/>
        </a:lnSpc>
        <a:spcBef>
          <a:spcPts val="2000"/>
        </a:spcBef>
        <a:spcAft>
          <a:spcPts val="0"/>
        </a:spcAft>
        <a:buClrTx/>
        <a:buSzPct val="100000"/>
        <a:buFont typeface="FZLanTingHeiS-R-GB" panose="02000000000000000000" charset="-122"/>
        <a:buChar char="•"/>
        <a:defRPr sz="5600" b="0" i="0" u="none" strike="noStrike" cap="none" spc="0" baseline="0">
          <a:solidFill>
            <a:srgbClr val="000000"/>
          </a:solidFill>
          <a:uFillTx/>
          <a:latin typeface="+mn-lt"/>
          <a:ea typeface="+mn-ea"/>
          <a:cs typeface="+mn-cs"/>
          <a:sym typeface="FZLanTingHeiS-R-GB" panose="02000000000000000000" charset="-122"/>
        </a:defRPr>
      </a:lvl9pPr>
    </p:bodyStyle>
    <p:otherStyle>
      <a:lvl1pPr marL="0" marR="0" indent="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1pPr>
      <a:lvl2pPr marL="0" marR="0" indent="4572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2pPr>
      <a:lvl3pPr marL="0" marR="0" indent="9144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3pPr>
      <a:lvl4pPr marL="0" marR="0" indent="13716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4pPr>
      <a:lvl5pPr marL="0" marR="0" indent="18288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5pPr>
      <a:lvl6pPr marL="0" marR="0" indent="22860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6pPr>
      <a:lvl7pPr marL="0" marR="0" indent="27432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7pPr>
      <a:lvl8pPr marL="0" marR="0" indent="32004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8pPr>
      <a:lvl9pPr marL="0" marR="0" indent="3657600" algn="l" defTabSz="18288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FZLanTingHeiS-R-GB" panose="02000000000000000000" charset="-122"/>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image" Target="../media/image19.png"/><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18.png"/><Relationship Id="rId2" Type="http://schemas.openxmlformats.org/officeDocument/2006/relationships/tags" Target="../tags/tag18.xml"/><Relationship Id="rId15" Type="http://schemas.openxmlformats.org/officeDocument/2006/relationships/notesSlide" Target="../notesSlides/notesSlide6.xml"/><Relationship Id="rId14" Type="http://schemas.openxmlformats.org/officeDocument/2006/relationships/slideLayout" Target="../slideLayouts/slideLayout5.xml"/><Relationship Id="rId13" Type="http://schemas.openxmlformats.org/officeDocument/2006/relationships/tags" Target="../tags/tag25.xml"/><Relationship Id="rId12" Type="http://schemas.openxmlformats.org/officeDocument/2006/relationships/image" Target="../media/image21.png"/><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5.xml"/><Relationship Id="rId7"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22.png"/><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24.png"/><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1" Type="http://schemas.openxmlformats.org/officeDocument/2006/relationships/notesSlide" Target="../notesSlides/notesSlide9.xml"/><Relationship Id="rId20" Type="http://schemas.openxmlformats.org/officeDocument/2006/relationships/slideLayout" Target="../slideLayouts/slideLayout5.xml"/><Relationship Id="rId2" Type="http://schemas.openxmlformats.org/officeDocument/2006/relationships/tags" Target="../tags/tag34.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webp"/><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53.xml"/><Relationship Id="rId11" Type="http://schemas.openxmlformats.org/officeDocument/2006/relationships/notesSlide" Target="../notesSlides/notesSlide10.xml"/><Relationship Id="rId10" Type="http://schemas.openxmlformats.org/officeDocument/2006/relationships/slideLayout" Target="../slideLayouts/slideLayout5.xml"/><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8.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5.xml"/><Relationship Id="rId3" Type="http://schemas.openxmlformats.org/officeDocument/2006/relationships/tags" Target="../tags/tag6.xml"/><Relationship Id="rId2" Type="http://schemas.openxmlformats.org/officeDocument/2006/relationships/image" Target="../media/image10.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12.png"/><Relationship Id="rId2" Type="http://schemas.openxmlformats.org/officeDocument/2006/relationships/tags" Target="../tags/tag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14.xml"/><Relationship Id="rId7" Type="http://schemas.openxmlformats.org/officeDocument/2006/relationships/image" Target="../media/image13.pn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3" Type="http://schemas.openxmlformats.org/officeDocument/2006/relationships/notesSlide" Target="../notesSlides/notesSlide4.xml"/><Relationship Id="rId12" Type="http://schemas.openxmlformats.org/officeDocument/2006/relationships/slideLayout" Target="../slideLayouts/slideLayout5.xml"/><Relationship Id="rId11" Type="http://schemas.openxmlformats.org/officeDocument/2006/relationships/image" Target="../media/image15.png"/><Relationship Id="rId10" Type="http://schemas.openxmlformats.org/officeDocument/2006/relationships/tags" Target="../tags/tag1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11"/>
          <p:cNvSpPr txBox="1"/>
          <p:nvPr/>
        </p:nvSpPr>
        <p:spPr>
          <a:xfrm>
            <a:off x="1079500" y="4320480"/>
            <a:ext cx="12178840" cy="1951355"/>
          </a:xfrm>
          <a:prstGeom prst="rect">
            <a:avLst/>
          </a:prstGeom>
          <a:ln w="25400">
            <a:miter lim="400000"/>
          </a:ln>
        </p:spPr>
        <p:txBody>
          <a:bodyPr tIns="91439" bIns="91439">
            <a:spAutoFit/>
          </a:bodyPr>
          <a:lstStyle>
            <a:lvl1pPr>
              <a:defRPr sz="11500">
                <a:solidFill>
                  <a:srgbClr val="FFFFFF"/>
                </a:solidFill>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rPr lang="zh-CN"/>
              <a:t>热门应用</a:t>
            </a:r>
            <a:r>
              <a:rPr lang="zh-CN"/>
              <a:t>解读</a:t>
            </a:r>
            <a:endParaRPr lang="zh-CN"/>
          </a:p>
        </p:txBody>
      </p:sp>
      <p:sp>
        <p:nvSpPr>
          <p:cNvPr id="4" name="文本框 13"/>
          <p:cNvSpPr txBox="1"/>
          <p:nvPr/>
        </p:nvSpPr>
        <p:spPr>
          <a:xfrm>
            <a:off x="1079500" y="6236335"/>
            <a:ext cx="12095480" cy="1104900"/>
          </a:xfrm>
          <a:prstGeom prst="rect">
            <a:avLst/>
          </a:prstGeom>
          <a:ln w="25400">
            <a:miter lim="400000"/>
          </a:ln>
        </p:spPr>
        <p:txBody>
          <a:bodyPr wrap="square" tIns="91439" bIns="91439">
            <a:spAutoFit/>
          </a:bodyPr>
          <a:lstStyle>
            <a:lvl1pPr>
              <a:defRPr sz="6000">
                <a:solidFill>
                  <a:srgbClr val="FFFFFF"/>
                </a:solidFill>
              </a:defRPr>
            </a:lvl1pPr>
          </a:lstStyle>
          <a:p>
            <a:r>
              <a:rPr lang="zh-CN" altLang="en-US">
                <a:sym typeface="+mn-ea"/>
              </a:rPr>
              <a:t>智能文档阅读工具</a:t>
            </a:r>
            <a:r>
              <a:rPr lang="en-US" altLang="zh-CN">
                <a:sym typeface="+mn-ea"/>
              </a:rPr>
              <a:t>ChatP</a:t>
            </a:r>
            <a:r>
              <a:rPr lang="en-US" altLang="zh-CN">
                <a:sym typeface="+mn-ea"/>
              </a:rPr>
              <a:t>aper</a:t>
            </a:r>
            <a:endParaRPr lang="en-US" altLang="zh-CN">
              <a:sym typeface="+mn-ea"/>
            </a:endParaRPr>
          </a:p>
        </p:txBody>
      </p:sp>
      <p:sp>
        <p:nvSpPr>
          <p:cNvPr id="5" name="姓名处"/>
          <p:cNvSpPr txBox="1"/>
          <p:nvPr/>
        </p:nvSpPr>
        <p:spPr>
          <a:xfrm>
            <a:off x="1079500" y="8318589"/>
            <a:ext cx="14397355" cy="972185"/>
          </a:xfrm>
          <a:prstGeom prst="rect">
            <a:avLst/>
          </a:prstGeom>
          <a:ln w="25400">
            <a:miter lim="400000"/>
          </a:ln>
        </p:spPr>
        <p:txBody>
          <a:bodyPr wrap="none" lIns="101600" tIns="101600" rIns="101600" bIns="101600" anchor="ctr">
            <a:spAutoFit/>
          </a:bodyPr>
          <a:lstStyle>
            <a:lvl1pPr defTabSz="1651000">
              <a:defRPr sz="5000">
                <a:solidFill>
                  <a:srgbClr val="FFFFFF"/>
                </a:solidFill>
              </a:defRPr>
            </a:lvl1pPr>
          </a:lstStyle>
          <a:p>
            <a:r>
              <a:rPr lang="zh-CN">
                <a:latin typeface="方正兰亭粗黑简体" panose="02000000000000000000" charset="-122"/>
                <a:ea typeface="方正兰亭粗黑简体" panose="02000000000000000000" charset="-122"/>
              </a:rPr>
              <a:t>王荣胜</a:t>
            </a:r>
            <a:r>
              <a:rPr lang="en-US" altLang="zh-CN"/>
              <a:t>  </a:t>
            </a:r>
            <a:r>
              <a:rPr lang="zh-CN" altLang="en-US"/>
              <a:t>飞桨开发者技术专家</a:t>
            </a:r>
            <a:r>
              <a:rPr lang="en-US" altLang="zh-CN"/>
              <a:t>/</a:t>
            </a:r>
            <a:r>
              <a:rPr lang="en-US" altLang="zh-CN"/>
              <a:t>ChatPaper</a:t>
            </a:r>
            <a:r>
              <a:rPr lang="zh-CN" altLang="en-US"/>
              <a:t>核心作者</a:t>
            </a:r>
            <a:endParaRPr lang="zh-CN" altLang="en-US"/>
          </a:p>
        </p:txBody>
      </p:sp>
      <p:pic>
        <p:nvPicPr>
          <p:cNvPr id="2" name="图片 1" descr="logo"/>
          <p:cNvPicPr>
            <a:picLocks noChangeAspect="1"/>
          </p:cNvPicPr>
          <p:nvPr/>
        </p:nvPicPr>
        <p:blipFill>
          <a:blip r:embed="rId1"/>
          <a:stretch>
            <a:fillRect/>
          </a:stretch>
        </p:blipFill>
        <p:spPr>
          <a:xfrm>
            <a:off x="14351635" y="1024890"/>
            <a:ext cx="9105900" cy="51435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7213600"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t>应用实现中的</a:t>
            </a:r>
            <a:r>
              <a:rPr lang="zh-CN"/>
              <a:t>难点</a:t>
            </a:r>
            <a:endParaRPr lang="zh-CN"/>
          </a:p>
        </p:txBody>
      </p:sp>
      <p:sp>
        <p:nvSpPr>
          <p:cNvPr id="166" name="二级标题方正兰亭黑简体"/>
          <p:cNvSpPr txBox="1"/>
          <p:nvPr/>
        </p:nvSpPr>
        <p:spPr>
          <a:xfrm>
            <a:off x="1279276" y="2206606"/>
            <a:ext cx="9364980"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en-US"/>
              <a:t>Token</a:t>
            </a:r>
            <a:r>
              <a:rPr lang="zh-CN" altLang="en-US"/>
              <a:t>限制、交互</a:t>
            </a:r>
            <a:r>
              <a:rPr lang="zh-CN" altLang="en-US"/>
              <a:t>难、数据</a:t>
            </a:r>
            <a:r>
              <a:rPr lang="zh-CN" altLang="en-US"/>
              <a:t>格式复杂</a:t>
            </a:r>
            <a:endParaRPr lang="zh-CN" altLang="en-US"/>
          </a:p>
        </p:txBody>
      </p:sp>
      <p:sp>
        <p:nvSpPr>
          <p:cNvPr id="167"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1"/>
            </p:custDataLst>
          </p:nvPr>
        </p:nvSpPr>
        <p:spPr>
          <a:xfrm>
            <a:off x="1246505" y="3344545"/>
            <a:ext cx="22160230" cy="288099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marL="514350" indent="-514350">
              <a:buAutoNum type="arabicPeriod"/>
            </a:pPr>
            <a:r>
              <a:rPr lang="en-US" altLang="zh-CN" sz="3200">
                <a:latin typeface="方正兰亭黑简体" panose="02000000000000000000" charset="-122"/>
                <a:ea typeface="方正兰亭黑简体" panose="02000000000000000000" charset="-122"/>
                <a:cs typeface="方正兰亭黑简体" panose="02000000000000000000" charset="-122"/>
              </a:rPr>
              <a:t>Token</a:t>
            </a:r>
            <a:r>
              <a:rPr lang="zh-CN" altLang="en-US" sz="3200">
                <a:latin typeface="方正兰亭黑简体" panose="02000000000000000000" charset="-122"/>
                <a:ea typeface="方正兰亭黑简体" panose="02000000000000000000" charset="-122"/>
                <a:cs typeface="方正兰亭黑简体" panose="02000000000000000000" charset="-122"/>
              </a:rPr>
              <a:t>数量太少</a:t>
            </a:r>
            <a:r>
              <a:rPr lang="zh-CN" altLang="en-US" sz="3200">
                <a:latin typeface="方正兰亭黑简体" panose="02000000000000000000" charset="-122"/>
                <a:ea typeface="方正兰亭黑简体" panose="02000000000000000000" charset="-122"/>
                <a:cs typeface="方正兰亭黑简体" panose="02000000000000000000" charset="-122"/>
                <a:sym typeface="+mn-ea"/>
              </a:rPr>
              <a:t>（"token"是指文本中的一个最小单位。通常，一个token可以是一个单词、一个标点符号、一个数字、一个符号等），</a:t>
            </a:r>
            <a:r>
              <a:rPr lang="zh-CN" altLang="en-US" sz="3200" b="1">
                <a:latin typeface="方正兰亭黑简体" panose="02000000000000000000" charset="-122"/>
                <a:ea typeface="方正兰亭黑简体" panose="02000000000000000000" charset="-122"/>
                <a:cs typeface="方正兰亭黑简体" panose="02000000000000000000" charset="-122"/>
                <a:sym typeface="+mn-ea"/>
              </a:rPr>
              <a:t>难以输入整篇论文到</a:t>
            </a:r>
            <a:r>
              <a:rPr lang="en-US" altLang="zh-CN" sz="3200" b="1">
                <a:latin typeface="方正兰亭黑简体" panose="02000000000000000000" charset="-122"/>
                <a:ea typeface="方正兰亭黑简体" panose="02000000000000000000" charset="-122"/>
                <a:cs typeface="方正兰亭黑简体" panose="02000000000000000000" charset="-122"/>
                <a:sym typeface="+mn-ea"/>
              </a:rPr>
              <a:t>LLM</a:t>
            </a:r>
            <a:r>
              <a:rPr lang="zh-CN" altLang="en-US" sz="3200" b="1">
                <a:latin typeface="方正兰亭黑简体" panose="02000000000000000000" charset="-122"/>
                <a:ea typeface="方正兰亭黑简体" panose="02000000000000000000" charset="-122"/>
                <a:cs typeface="方正兰亭黑简体" panose="02000000000000000000" charset="-122"/>
                <a:sym typeface="+mn-ea"/>
              </a:rPr>
              <a:t>中</a:t>
            </a:r>
            <a:r>
              <a:rPr lang="zh-CN" altLang="en-US" sz="3200">
                <a:latin typeface="方正兰亭黑简体" panose="02000000000000000000" charset="-122"/>
                <a:ea typeface="方正兰亭黑简体" panose="02000000000000000000" charset="-122"/>
                <a:cs typeface="方正兰亭黑简体" panose="02000000000000000000" charset="-122"/>
              </a:rPr>
              <a:t>；</a:t>
            </a:r>
            <a:endParaRPr lang="zh-CN" altLang="en-US" sz="3200">
              <a:latin typeface="方正兰亭黑简体" panose="02000000000000000000" charset="-122"/>
              <a:ea typeface="方正兰亭黑简体" panose="02000000000000000000" charset="-122"/>
              <a:cs typeface="方正兰亭黑简体" panose="02000000000000000000" charset="-122"/>
            </a:endParaRPr>
          </a:p>
          <a:p>
            <a:pPr marL="514350" indent="-514350">
              <a:buAutoNum type="arabicPeriod"/>
            </a:pPr>
            <a:r>
              <a:rPr lang="zh-CN" altLang="en-US" sz="3200" b="1">
                <a:latin typeface="方正兰亭黑简体" panose="02000000000000000000" charset="-122"/>
                <a:ea typeface="方正兰亭黑简体" panose="02000000000000000000" charset="-122"/>
                <a:cs typeface="方正兰亭黑简体" panose="02000000000000000000" charset="-122"/>
              </a:rPr>
              <a:t>论文内容无法与用户产生交互</a:t>
            </a:r>
            <a:r>
              <a:rPr lang="zh-CN" altLang="en-US" sz="3200">
                <a:latin typeface="方正兰亭黑简体" panose="02000000000000000000" charset="-122"/>
                <a:ea typeface="方正兰亭黑简体" panose="02000000000000000000" charset="-122"/>
                <a:cs typeface="方正兰亭黑简体" panose="02000000000000000000" charset="-122"/>
              </a:rPr>
              <a:t>；</a:t>
            </a:r>
            <a:endParaRPr lang="zh-CN" altLang="en-US" sz="3200">
              <a:latin typeface="方正兰亭黑简体" panose="02000000000000000000" charset="-122"/>
              <a:ea typeface="方正兰亭黑简体" panose="02000000000000000000" charset="-122"/>
              <a:cs typeface="方正兰亭黑简体" panose="02000000000000000000" charset="-122"/>
            </a:endParaRPr>
          </a:p>
          <a:p>
            <a:pPr marL="514350" indent="-514350">
              <a:buAutoNum type="arabicPeriod"/>
            </a:pPr>
            <a:r>
              <a:rPr lang="zh-CN" altLang="en-US" sz="3200">
                <a:latin typeface="方正兰亭黑简体" panose="02000000000000000000" charset="-122"/>
                <a:ea typeface="方正兰亭黑简体" panose="02000000000000000000" charset="-122"/>
                <a:cs typeface="方正兰亭黑简体" panose="02000000000000000000" charset="-122"/>
              </a:rPr>
              <a:t>论文的格式构成五花八门，</a:t>
            </a:r>
            <a:r>
              <a:rPr lang="zh-CN" altLang="en-US" sz="3200" b="1">
                <a:latin typeface="方正兰亭黑简体" panose="02000000000000000000" charset="-122"/>
                <a:ea typeface="方正兰亭黑简体" panose="02000000000000000000" charset="-122"/>
                <a:cs typeface="方正兰亭黑简体" panose="02000000000000000000" charset="-122"/>
              </a:rPr>
              <a:t>解析存在困难</a:t>
            </a:r>
            <a:r>
              <a:rPr lang="zh-CN" altLang="en-US" sz="3200">
                <a:latin typeface="方正兰亭黑简体" panose="02000000000000000000" charset="-122"/>
                <a:ea typeface="方正兰亭黑简体" panose="02000000000000000000" charset="-122"/>
                <a:cs typeface="方正兰亭黑简体" panose="02000000000000000000" charset="-122"/>
              </a:rPr>
              <a:t>；</a:t>
            </a:r>
            <a:endParaRPr lang="zh-CN" altLang="en-US" sz="3200">
              <a:latin typeface="方正兰亭黑简体" panose="02000000000000000000" charset="-122"/>
              <a:ea typeface="方正兰亭黑简体" panose="02000000000000000000" charset="-122"/>
              <a:cs typeface="方正兰亭黑简体" panose="02000000000000000000" charset="-122"/>
            </a:endParaRPr>
          </a:p>
        </p:txBody>
      </p:sp>
      <p:pic>
        <p:nvPicPr>
          <p:cNvPr id="3" name="图片 2"/>
          <p:cNvPicPr>
            <a:picLocks noChangeAspect="1"/>
          </p:cNvPicPr>
          <p:nvPr>
            <p:custDataLst>
              <p:tags r:id="rId2"/>
            </p:custDataLst>
          </p:nvPr>
        </p:nvPicPr>
        <p:blipFill>
          <a:blip r:embed="rId3"/>
          <a:stretch>
            <a:fillRect/>
          </a:stretch>
        </p:blipFill>
        <p:spPr>
          <a:xfrm>
            <a:off x="1823085" y="6713855"/>
            <a:ext cx="5084445" cy="6271260"/>
          </a:xfrm>
          <a:prstGeom prst="rect">
            <a:avLst/>
          </a:prstGeom>
        </p:spPr>
      </p:pic>
      <p:sp>
        <p:nvSpPr>
          <p:cNvPr id="5"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4"/>
            </p:custDataLst>
          </p:nvPr>
        </p:nvSpPr>
        <p:spPr>
          <a:xfrm>
            <a:off x="1634490" y="12906375"/>
            <a:ext cx="546100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zh-CN"/>
              <a:t>双栏</a:t>
            </a:r>
            <a:r>
              <a:rPr lang="zh-CN"/>
              <a:t>论文</a:t>
            </a:r>
            <a:endParaRPr lang="zh-CN"/>
          </a:p>
        </p:txBody>
      </p:sp>
      <p:pic>
        <p:nvPicPr>
          <p:cNvPr id="4" name="图片 3"/>
          <p:cNvPicPr>
            <a:picLocks noChangeAspect="1"/>
          </p:cNvPicPr>
          <p:nvPr>
            <p:custDataLst>
              <p:tags r:id="rId5"/>
            </p:custDataLst>
          </p:nvPr>
        </p:nvPicPr>
        <p:blipFill>
          <a:blip r:embed="rId6"/>
          <a:stretch>
            <a:fillRect/>
          </a:stretch>
        </p:blipFill>
        <p:spPr>
          <a:xfrm>
            <a:off x="7871460" y="6569710"/>
            <a:ext cx="4806950" cy="6336665"/>
          </a:xfrm>
          <a:prstGeom prst="rect">
            <a:avLst/>
          </a:prstGeom>
        </p:spPr>
      </p:pic>
      <p:sp>
        <p:nvSpPr>
          <p:cNvPr id="6"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7"/>
            </p:custDataLst>
          </p:nvPr>
        </p:nvSpPr>
        <p:spPr>
          <a:xfrm>
            <a:off x="12407900" y="12941935"/>
            <a:ext cx="546100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zh-CN"/>
              <a:t>论文</a:t>
            </a:r>
            <a:r>
              <a:rPr lang="zh-CN"/>
              <a:t>公式</a:t>
            </a:r>
            <a:endParaRPr lang="zh-CN"/>
          </a:p>
        </p:txBody>
      </p:sp>
      <p:pic>
        <p:nvPicPr>
          <p:cNvPr id="7" name="图片 6"/>
          <p:cNvPicPr>
            <a:picLocks noChangeAspect="1"/>
          </p:cNvPicPr>
          <p:nvPr>
            <p:custDataLst>
              <p:tags r:id="rId8"/>
            </p:custDataLst>
          </p:nvPr>
        </p:nvPicPr>
        <p:blipFill>
          <a:blip r:embed="rId9"/>
          <a:stretch>
            <a:fillRect/>
          </a:stretch>
        </p:blipFill>
        <p:spPr>
          <a:xfrm>
            <a:off x="13127990" y="6642100"/>
            <a:ext cx="4148455" cy="6313170"/>
          </a:xfrm>
          <a:prstGeom prst="rect">
            <a:avLst/>
          </a:prstGeom>
        </p:spPr>
      </p:pic>
      <p:sp>
        <p:nvSpPr>
          <p:cNvPr id="8"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10"/>
            </p:custDataLst>
          </p:nvPr>
        </p:nvSpPr>
        <p:spPr>
          <a:xfrm>
            <a:off x="7638415" y="12906375"/>
            <a:ext cx="546100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zh-CN"/>
              <a:t>单栏</a:t>
            </a:r>
            <a:r>
              <a:rPr lang="zh-CN"/>
              <a:t>论文</a:t>
            </a:r>
            <a:endParaRPr lang="zh-CN"/>
          </a:p>
        </p:txBody>
      </p:sp>
      <p:pic>
        <p:nvPicPr>
          <p:cNvPr id="9" name="图片 8"/>
          <p:cNvPicPr>
            <a:picLocks noChangeAspect="1"/>
          </p:cNvPicPr>
          <p:nvPr>
            <p:custDataLst>
              <p:tags r:id="rId11"/>
            </p:custDataLst>
          </p:nvPr>
        </p:nvPicPr>
        <p:blipFill>
          <a:blip r:embed="rId12"/>
          <a:stretch>
            <a:fillRect/>
          </a:stretch>
        </p:blipFill>
        <p:spPr>
          <a:xfrm>
            <a:off x="17448530" y="6390005"/>
            <a:ext cx="6156960" cy="6551930"/>
          </a:xfrm>
          <a:prstGeom prst="rect">
            <a:avLst/>
          </a:prstGeom>
        </p:spPr>
      </p:pic>
      <p:sp>
        <p:nvSpPr>
          <p:cNvPr id="10"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13"/>
            </p:custDataLst>
          </p:nvPr>
        </p:nvSpPr>
        <p:spPr>
          <a:xfrm>
            <a:off x="17736820" y="12955270"/>
            <a:ext cx="546100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zh-CN"/>
              <a:t>论文</a:t>
            </a:r>
            <a:r>
              <a:rPr lang="zh-CN"/>
              <a:t>图片</a:t>
            </a:r>
            <a:endParaRPr lang="zh-CN"/>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t="1192"/>
          <a:stretch>
            <a:fillRect/>
          </a:stretch>
        </p:blipFill>
        <p:spPr>
          <a:xfrm>
            <a:off x="12407900" y="6137910"/>
            <a:ext cx="11595735" cy="5947410"/>
          </a:xfrm>
          <a:prstGeom prst="rect">
            <a:avLst/>
          </a:prstGeom>
        </p:spPr>
      </p:pic>
      <p:sp>
        <p:nvSpPr>
          <p:cNvPr id="165" name="一级标题方正兰亭中黑简体"/>
          <p:cNvSpPr txBox="1"/>
          <p:nvPr/>
        </p:nvSpPr>
        <p:spPr>
          <a:xfrm>
            <a:off x="1279276" y="909320"/>
            <a:ext cx="5435600"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t>难点如何</a:t>
            </a:r>
            <a:r>
              <a:rPr lang="zh-CN"/>
              <a:t>解决</a:t>
            </a:r>
            <a:endParaRPr lang="zh-CN"/>
          </a:p>
        </p:txBody>
      </p:sp>
      <p:sp>
        <p:nvSpPr>
          <p:cNvPr id="166" name="二级标题方正兰亭黑简体"/>
          <p:cNvSpPr txBox="1"/>
          <p:nvPr/>
        </p:nvSpPr>
        <p:spPr>
          <a:xfrm>
            <a:off x="1279276" y="2206606"/>
            <a:ext cx="5245100"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ltLang="en-US"/>
              <a:t>文档分割、</a:t>
            </a:r>
            <a:r>
              <a:rPr lang="zh-CN" altLang="en-US"/>
              <a:t>向量检索</a:t>
            </a:r>
            <a:endParaRPr lang="zh-CN" altLang="en-US"/>
          </a:p>
        </p:txBody>
      </p:sp>
      <p:sp>
        <p:nvSpPr>
          <p:cNvPr id="167"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3"/>
            </p:custDataLst>
          </p:nvPr>
        </p:nvSpPr>
        <p:spPr>
          <a:xfrm>
            <a:off x="1318895" y="3329940"/>
            <a:ext cx="22160230" cy="288099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r>
              <a:rPr lang="zh-CN" altLang="en-US" sz="3200"/>
              <a:t>对于上述难点，</a:t>
            </a:r>
            <a:r>
              <a:rPr lang="en-US" altLang="zh-CN" sz="3200"/>
              <a:t>ChatPaper</a:t>
            </a:r>
            <a:r>
              <a:rPr lang="zh-CN" altLang="en-US" sz="3200"/>
              <a:t>采取了以下方式解决：</a:t>
            </a:r>
            <a:endParaRPr lang="zh-CN" altLang="en-US" sz="3200"/>
          </a:p>
          <a:p>
            <a:pPr marL="514350" indent="-514350">
              <a:buAutoNum type="arabicPeriod"/>
            </a:pPr>
            <a:r>
              <a:rPr lang="zh-CN" altLang="en-US" sz="3200">
                <a:solidFill>
                  <a:srgbClr val="00B050"/>
                </a:solidFill>
              </a:rPr>
              <a:t>将文档分割，以块进行总结并最终合并</a:t>
            </a:r>
            <a:r>
              <a:rPr lang="zh-CN" altLang="en-US" sz="3200"/>
              <a:t>；</a:t>
            </a:r>
            <a:endParaRPr lang="zh-CN" altLang="en-US" sz="3200"/>
          </a:p>
          <a:p>
            <a:pPr marL="514350" indent="-514350">
              <a:buAutoNum type="arabicPeriod"/>
            </a:pPr>
            <a:r>
              <a:rPr lang="zh-CN" altLang="en-US" sz="3200">
                <a:solidFill>
                  <a:srgbClr val="00B050"/>
                </a:solidFill>
              </a:rPr>
              <a:t>引入向量检索技术，帮助用户与论文直接进行交互</a:t>
            </a:r>
            <a:r>
              <a:rPr lang="zh-CN" altLang="en-US" sz="3200"/>
              <a:t>；</a:t>
            </a:r>
            <a:endParaRPr lang="zh-CN" altLang="en-US" sz="3200"/>
          </a:p>
          <a:p>
            <a:pPr marL="514350" indent="-514350">
              <a:buAutoNum type="arabicPeriod"/>
            </a:pPr>
            <a:r>
              <a:rPr lang="zh-CN" altLang="en-US" sz="3200">
                <a:solidFill>
                  <a:srgbClr val="FF0000"/>
                </a:solidFill>
              </a:rPr>
              <a:t>多模态</a:t>
            </a:r>
            <a:r>
              <a:rPr lang="en-US" altLang="zh-CN" sz="3200">
                <a:solidFill>
                  <a:srgbClr val="FF0000"/>
                </a:solidFill>
              </a:rPr>
              <a:t>LLM</a:t>
            </a:r>
            <a:r>
              <a:rPr lang="zh-CN" altLang="en-US" sz="3200">
                <a:solidFill>
                  <a:srgbClr val="FF0000"/>
                </a:solidFill>
              </a:rPr>
              <a:t>和数学</a:t>
            </a:r>
            <a:r>
              <a:rPr lang="en-US" altLang="zh-CN" sz="3200">
                <a:solidFill>
                  <a:srgbClr val="FF0000"/>
                </a:solidFill>
              </a:rPr>
              <a:t>LLM</a:t>
            </a:r>
            <a:r>
              <a:rPr lang="zh-CN" altLang="en-US" sz="3200">
                <a:solidFill>
                  <a:srgbClr val="FF0000"/>
                </a:solidFill>
              </a:rPr>
              <a:t>可能在</a:t>
            </a:r>
            <a:r>
              <a:rPr lang="en-US" altLang="zh-CN" sz="3200">
                <a:solidFill>
                  <a:srgbClr val="FF0000"/>
                </a:solidFill>
              </a:rPr>
              <a:t>ChatPaper</a:t>
            </a:r>
            <a:r>
              <a:rPr lang="zh-CN" altLang="en-US" sz="3200">
                <a:solidFill>
                  <a:srgbClr val="FF0000"/>
                </a:solidFill>
              </a:rPr>
              <a:t>中更能解决文档解析难点问题</a:t>
            </a:r>
            <a:r>
              <a:rPr lang="zh-CN" altLang="en-US" sz="3200"/>
              <a:t>；</a:t>
            </a:r>
            <a:endParaRPr lang="zh-CN" altLang="en-US" sz="3200"/>
          </a:p>
        </p:txBody>
      </p:sp>
      <p:sp>
        <p:nvSpPr>
          <p:cNvPr id="161" name="矩形"/>
          <p:cNvSpPr/>
          <p:nvPr>
            <p:custDataLst>
              <p:tags r:id="rId4"/>
            </p:custDataLst>
          </p:nvPr>
        </p:nvSpPr>
        <p:spPr>
          <a:xfrm flipH="1">
            <a:off x="12172950" y="5946775"/>
            <a:ext cx="76200" cy="7175500"/>
          </a:xfrm>
          <a:prstGeom prst="rect">
            <a:avLst/>
          </a:prstGeom>
          <a:gradFill>
            <a:gsLst>
              <a:gs pos="0">
                <a:schemeClr val="accent1">
                  <a:lumOff val="48369"/>
                  <a:alpha val="0"/>
                </a:schemeClr>
              </a:gs>
              <a:gs pos="49930">
                <a:srgbClr val="749EE8"/>
              </a:gs>
              <a:gs pos="99945">
                <a:schemeClr val="accent1">
                  <a:lumOff val="44257"/>
                  <a:alpha val="0"/>
                </a:schemeClr>
              </a:gs>
            </a:gsLst>
            <a:lin ang="5400000"/>
          </a:gradFill>
          <a:ln w="12700">
            <a:miter lim="400000"/>
          </a:ln>
        </p:spPr>
        <p:txBody>
          <a:bodyPr tIns="91439" bIns="91439" anchor="ctr"/>
          <a:p>
            <a:pPr>
              <a:defRPr>
                <a:solidFill>
                  <a:srgbClr val="0E1B31"/>
                </a:solidFill>
              </a:defRPr>
            </a:pPr>
          </a:p>
        </p:txBody>
      </p:sp>
      <p:pic>
        <p:nvPicPr>
          <p:cNvPr id="11" name="图片 10"/>
          <p:cNvPicPr>
            <a:picLocks noChangeAspect="1"/>
          </p:cNvPicPr>
          <p:nvPr>
            <p:custDataLst>
              <p:tags r:id="rId5"/>
            </p:custDataLst>
          </p:nvPr>
        </p:nvPicPr>
        <p:blipFill>
          <a:blip r:embed="rId6"/>
          <a:stretch>
            <a:fillRect/>
          </a:stretch>
        </p:blipFill>
        <p:spPr>
          <a:xfrm>
            <a:off x="1158240" y="6425565"/>
            <a:ext cx="10753090" cy="6354445"/>
          </a:xfrm>
          <a:prstGeom prst="rect">
            <a:avLst/>
          </a:prstGeom>
        </p:spPr>
      </p:pic>
      <p:sp>
        <p:nvSpPr>
          <p:cNvPr id="12"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7"/>
            </p:custDataLst>
          </p:nvPr>
        </p:nvSpPr>
        <p:spPr>
          <a:xfrm>
            <a:off x="9455785" y="12906375"/>
            <a:ext cx="546100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zh-CN"/>
              <a:t>向量检索</a:t>
            </a:r>
            <a:r>
              <a:rPr lang="zh-CN"/>
              <a:t>技术</a:t>
            </a:r>
            <a:endParaRPr lang="zh-CN"/>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1230566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t>ChatPaper的可视化</a:t>
            </a:r>
            <a:r>
              <a:rPr lang="zh-CN"/>
              <a:t>应用构建</a:t>
            </a:r>
            <a:endParaRPr lang="zh-CN"/>
          </a:p>
        </p:txBody>
      </p:sp>
      <p:sp>
        <p:nvSpPr>
          <p:cNvPr id="166" name="二级标题方正兰亭黑简体"/>
          <p:cNvSpPr txBox="1"/>
          <p:nvPr/>
        </p:nvSpPr>
        <p:spPr>
          <a:xfrm>
            <a:off x="1279276" y="2206606"/>
            <a:ext cx="8102600"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ltLang="en-US"/>
              <a:t>可视化界面设计编写、服务</a:t>
            </a:r>
            <a:r>
              <a:rPr lang="zh-CN" altLang="en-US"/>
              <a:t>部署</a:t>
            </a:r>
            <a:endParaRPr lang="zh-CN" altLang="en-US"/>
          </a:p>
        </p:txBody>
      </p:sp>
      <p:sp>
        <p:nvSpPr>
          <p:cNvPr id="167"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1"/>
            </p:custDataLst>
          </p:nvPr>
        </p:nvSpPr>
        <p:spPr>
          <a:xfrm>
            <a:off x="1279525" y="6072505"/>
            <a:ext cx="6889750" cy="5576570"/>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marL="457200" indent="-457200">
              <a:buFont typeface="Arial" panose="020B0604020202020204" pitchFamily="34" charset="0"/>
              <a:buChar char="•"/>
            </a:pPr>
            <a:r>
              <a:rPr lang="zh-CN" altLang="en-US"/>
              <a:t>使用</a:t>
            </a:r>
            <a:r>
              <a:rPr lang="en-US" altLang="zh-CN"/>
              <a:t>Gradio</a:t>
            </a:r>
            <a:r>
              <a:rPr lang="zh-CN" altLang="en-US"/>
              <a:t>进行可视化界面设计与编写，并且部署在一些可以公开访问的服务中，如</a:t>
            </a:r>
            <a:r>
              <a:rPr lang="en-US" altLang="zh-CN"/>
              <a:t>AIStudio</a:t>
            </a:r>
            <a:r>
              <a:rPr lang="zh-CN" altLang="en-US"/>
              <a:t>的应用</a:t>
            </a:r>
            <a:r>
              <a:rPr lang="zh-CN" altLang="en-US"/>
              <a:t>部署。</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8303260" y="3545840"/>
            <a:ext cx="15782290" cy="816546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963866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en-US" altLang="zh-CN"/>
              <a:t>ChatPaper</a:t>
            </a:r>
            <a:r>
              <a:rPr lang="zh-CN" altLang="en-US"/>
              <a:t>的可</a:t>
            </a:r>
            <a:r>
              <a:rPr lang="zh-CN" altLang="en-US"/>
              <a:t>拓展性</a:t>
            </a:r>
            <a:endParaRPr lang="zh-CN" altLang="en-US"/>
          </a:p>
        </p:txBody>
      </p:sp>
      <p:sp>
        <p:nvSpPr>
          <p:cNvPr id="166" name="二级标题方正兰亭黑简体"/>
          <p:cNvSpPr txBox="1"/>
          <p:nvPr/>
        </p:nvSpPr>
        <p:spPr>
          <a:xfrm>
            <a:off x="1279276" y="2206606"/>
            <a:ext cx="8383905"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ltLang="en-US"/>
              <a:t>基于</a:t>
            </a:r>
            <a:r>
              <a:rPr lang="en-US" altLang="zh-CN"/>
              <a:t>ChatPaper</a:t>
            </a:r>
            <a:r>
              <a:rPr lang="zh-CN" altLang="en-US"/>
              <a:t>的更多下游</a:t>
            </a:r>
            <a:r>
              <a:rPr lang="zh-CN" altLang="en-US"/>
              <a:t>任务</a:t>
            </a:r>
            <a:endParaRPr lang="zh-CN" altLang="en-US"/>
          </a:p>
        </p:txBody>
      </p:sp>
      <p:sp>
        <p:nvSpPr>
          <p:cNvPr id="183" name="圆角矩形"/>
          <p:cNvSpPr/>
          <p:nvPr>
            <p:custDataLst>
              <p:tags r:id="rId1"/>
            </p:custDataLst>
          </p:nvPr>
        </p:nvSpPr>
        <p:spPr>
          <a:xfrm>
            <a:off x="1657533" y="3537422"/>
            <a:ext cx="4557019" cy="1198960"/>
          </a:xfrm>
          <a:prstGeom prst="roundRect">
            <a:avLst>
              <a:gd name="adj" fmla="val 10998"/>
            </a:avLst>
          </a:prstGeom>
          <a:gradFill>
            <a:gsLst>
              <a:gs pos="0">
                <a:srgbClr val="0026AA"/>
              </a:gs>
              <a:gs pos="100000">
                <a:srgbClr val="62A6FF"/>
              </a:gs>
            </a:gsLst>
            <a:lin ang="14387358"/>
          </a:gradFill>
          <a:ln w="12700">
            <a:miter lim="400000"/>
          </a:ln>
        </p:spPr>
        <p:txBody>
          <a:bodyPr lIns="0" tIns="0" rIns="0" bIns="0" anchor="ctr"/>
          <a:lstStyle/>
          <a:p>
            <a:pPr algn="ctr" defTabSz="825500">
              <a:defRPr sz="3200">
                <a:solidFill>
                  <a:srgbClr val="FFFFFF"/>
                </a:solidFill>
              </a:defRPr>
            </a:pPr>
          </a:p>
        </p:txBody>
      </p:sp>
      <p:sp>
        <p:nvSpPr>
          <p:cNvPr id="184" name="添加内容添加内容添加内容添加内容添加内容添加内容添加内容添加内容…"/>
          <p:cNvSpPr txBox="1"/>
          <p:nvPr>
            <p:custDataLst>
              <p:tags r:id="rId2"/>
            </p:custDataLst>
          </p:nvPr>
        </p:nvSpPr>
        <p:spPr>
          <a:xfrm>
            <a:off x="6646996" y="3763205"/>
            <a:ext cx="8254365" cy="747395"/>
          </a:xfrm>
          <a:prstGeom prst="rect">
            <a:avLst/>
          </a:prstGeom>
          <a:ln w="25400">
            <a:miter lim="400000"/>
          </a:ln>
        </p:spPr>
        <p:txBody>
          <a:bodyPr wrap="none" lIns="50800" tIns="50800" rIns="50800" bIns="50800" anchor="ctr">
            <a:spAutoFit/>
          </a:bodyPr>
          <a:lstStyle/>
          <a:p>
            <a:pPr defTabSz="825500">
              <a:lnSpc>
                <a:spcPct val="120000"/>
              </a:lnSpc>
              <a:defRPr sz="3500">
                <a:solidFill>
                  <a:srgbClr val="5E5E5E"/>
                </a:solidFill>
              </a:defRPr>
            </a:pPr>
            <a:r>
              <a:rPr lang="en-US"/>
              <a:t>LLM</a:t>
            </a:r>
            <a:r>
              <a:rPr lang="zh-CN" altLang="en-US"/>
              <a:t>指令遵循，对论文全文进行总结</a:t>
            </a:r>
            <a:r>
              <a:rPr lang="zh-CN" altLang="en-US"/>
              <a:t>学习</a:t>
            </a:r>
            <a:endParaRPr lang="zh-CN" altLang="en-US"/>
          </a:p>
        </p:txBody>
      </p:sp>
      <p:sp>
        <p:nvSpPr>
          <p:cNvPr id="185" name="说明文字"/>
          <p:cNvSpPr txBox="1"/>
          <p:nvPr>
            <p:custDataLst>
              <p:tags r:id="rId3"/>
            </p:custDataLst>
          </p:nvPr>
        </p:nvSpPr>
        <p:spPr>
          <a:xfrm>
            <a:off x="2398707" y="3724152"/>
            <a:ext cx="3240405" cy="793750"/>
          </a:xfrm>
          <a:prstGeom prst="rect">
            <a:avLst/>
          </a:prstGeom>
          <a:ln w="25400">
            <a:miter lim="400000"/>
          </a:ln>
        </p:spPr>
        <p:txBody>
          <a:bodyPr wrap="none" lIns="50800" tIns="50800" rIns="50800" bIns="50800" anchor="ctr">
            <a:spAutoFit/>
          </a:bodyPr>
          <a:lstStyle>
            <a:lvl1pPr defTabSz="825500">
              <a:defRPr sz="4500">
                <a:solidFill>
                  <a:srgbClr val="FFFFFF"/>
                </a:solidFill>
              </a:defRPr>
            </a:lvl1pPr>
          </a:lstStyle>
          <a:p>
            <a:r>
              <a:rPr lang="en-US">
                <a:solidFill>
                  <a:schemeClr val="tx1"/>
                </a:solidFill>
              </a:rPr>
              <a:t>ChatPaper</a:t>
            </a:r>
            <a:endParaRPr lang="en-US">
              <a:solidFill>
                <a:schemeClr val="tx1"/>
              </a:solidFill>
            </a:endParaRPr>
          </a:p>
        </p:txBody>
      </p:sp>
      <p:sp>
        <p:nvSpPr>
          <p:cNvPr id="186" name="圆角矩形"/>
          <p:cNvSpPr/>
          <p:nvPr>
            <p:custDataLst>
              <p:tags r:id="rId4"/>
            </p:custDataLst>
          </p:nvPr>
        </p:nvSpPr>
        <p:spPr>
          <a:xfrm>
            <a:off x="1657533" y="4950952"/>
            <a:ext cx="4557019" cy="1198960"/>
          </a:xfrm>
          <a:prstGeom prst="roundRect">
            <a:avLst>
              <a:gd name="adj" fmla="val 10998"/>
            </a:avLst>
          </a:prstGeom>
          <a:gradFill>
            <a:gsLst>
              <a:gs pos="0">
                <a:srgbClr val="0026AA"/>
              </a:gs>
              <a:gs pos="100000">
                <a:srgbClr val="62A6FF"/>
              </a:gs>
            </a:gsLst>
            <a:lin ang="14387358"/>
          </a:gradFill>
          <a:ln w="12700">
            <a:miter lim="400000"/>
          </a:ln>
        </p:spPr>
        <p:txBody>
          <a:bodyPr lIns="0" tIns="0" rIns="0" bIns="0" anchor="ctr"/>
          <a:lstStyle/>
          <a:p>
            <a:pPr algn="ctr" defTabSz="825500">
              <a:defRPr sz="3200">
                <a:solidFill>
                  <a:srgbClr val="FFFFFF"/>
                </a:solidFill>
              </a:defRPr>
            </a:pPr>
          </a:p>
        </p:txBody>
      </p:sp>
      <p:sp>
        <p:nvSpPr>
          <p:cNvPr id="187" name="添加内容添加内容添加内容添加内容添加内容添加内容添加内容添加内容…"/>
          <p:cNvSpPr txBox="1"/>
          <p:nvPr>
            <p:custDataLst>
              <p:tags r:id="rId5"/>
            </p:custDataLst>
          </p:nvPr>
        </p:nvSpPr>
        <p:spPr>
          <a:xfrm>
            <a:off x="6646996" y="5176734"/>
            <a:ext cx="7365365" cy="747395"/>
          </a:xfrm>
          <a:prstGeom prst="rect">
            <a:avLst/>
          </a:prstGeom>
          <a:ln w="25400">
            <a:miter lim="400000"/>
          </a:ln>
        </p:spPr>
        <p:txBody>
          <a:bodyPr wrap="none" lIns="50800" tIns="50800" rIns="50800" bIns="50800" anchor="ctr">
            <a:spAutoFit/>
          </a:bodyPr>
          <a:lstStyle/>
          <a:p>
            <a:pPr defTabSz="825500">
              <a:lnSpc>
                <a:spcPct val="120000"/>
              </a:lnSpc>
              <a:defRPr sz="3500">
                <a:solidFill>
                  <a:srgbClr val="5E5E5E"/>
                </a:solidFill>
              </a:defRPr>
            </a:pPr>
            <a:r>
              <a:rPr lang="en-US"/>
              <a:t>LLM</a:t>
            </a:r>
            <a:r>
              <a:rPr lang="zh-CN" altLang="en-US"/>
              <a:t>指令遵循，对论文进行初步</a:t>
            </a:r>
            <a:r>
              <a:rPr lang="zh-CN" altLang="en-US"/>
              <a:t>审稿</a:t>
            </a:r>
            <a:endParaRPr lang="zh-CN" altLang="en-US"/>
          </a:p>
        </p:txBody>
      </p:sp>
      <p:sp>
        <p:nvSpPr>
          <p:cNvPr id="188" name="说明文字"/>
          <p:cNvSpPr txBox="1"/>
          <p:nvPr>
            <p:custDataLst>
              <p:tags r:id="rId6"/>
            </p:custDataLst>
          </p:nvPr>
        </p:nvSpPr>
        <p:spPr>
          <a:xfrm>
            <a:off x="1822762" y="5189751"/>
            <a:ext cx="4219575" cy="793750"/>
          </a:xfrm>
          <a:prstGeom prst="rect">
            <a:avLst/>
          </a:prstGeom>
          <a:ln w="25400">
            <a:miter lim="400000"/>
          </a:ln>
        </p:spPr>
        <p:txBody>
          <a:bodyPr wrap="none" lIns="50800" tIns="50800" rIns="50800" bIns="50800" anchor="ctr">
            <a:spAutoFit/>
          </a:bodyPr>
          <a:lstStyle>
            <a:lvl1pPr defTabSz="825500">
              <a:defRPr sz="4500">
                <a:solidFill>
                  <a:srgbClr val="FFFFFF"/>
                </a:solidFill>
              </a:defRPr>
            </a:lvl1pPr>
          </a:lstStyle>
          <a:p>
            <a:pPr algn="l"/>
            <a:r>
              <a:rPr>
                <a:solidFill>
                  <a:schemeClr val="tx1"/>
                </a:solidFill>
              </a:rPr>
              <a:t>ChatReviewer</a:t>
            </a:r>
            <a:endParaRPr>
              <a:solidFill>
                <a:schemeClr val="tx1"/>
              </a:solidFill>
            </a:endParaRPr>
          </a:p>
        </p:txBody>
      </p:sp>
      <p:sp>
        <p:nvSpPr>
          <p:cNvPr id="189" name="圆角矩形"/>
          <p:cNvSpPr/>
          <p:nvPr>
            <p:custDataLst>
              <p:tags r:id="rId7"/>
            </p:custDataLst>
          </p:nvPr>
        </p:nvSpPr>
        <p:spPr>
          <a:xfrm>
            <a:off x="1657533" y="6364482"/>
            <a:ext cx="4557019" cy="1198960"/>
          </a:xfrm>
          <a:prstGeom prst="roundRect">
            <a:avLst>
              <a:gd name="adj" fmla="val 10998"/>
            </a:avLst>
          </a:prstGeom>
          <a:gradFill>
            <a:gsLst>
              <a:gs pos="0">
                <a:srgbClr val="0026AA"/>
              </a:gs>
              <a:gs pos="100000">
                <a:srgbClr val="62A6FF"/>
              </a:gs>
            </a:gsLst>
            <a:lin ang="14387358"/>
          </a:gradFill>
          <a:ln w="12700">
            <a:miter lim="400000"/>
          </a:ln>
        </p:spPr>
        <p:txBody>
          <a:bodyPr lIns="0" tIns="0" rIns="0" bIns="0" anchor="ctr"/>
          <a:lstStyle/>
          <a:p>
            <a:pPr algn="ctr" defTabSz="825500">
              <a:defRPr sz="3200">
                <a:solidFill>
                  <a:srgbClr val="FFFFFF"/>
                </a:solidFill>
              </a:defRPr>
            </a:pPr>
          </a:p>
        </p:txBody>
      </p:sp>
      <p:sp>
        <p:nvSpPr>
          <p:cNvPr id="190" name="添加内容添加内容添加内容添加内容添加内容添加内容添加内容添加内容…"/>
          <p:cNvSpPr txBox="1"/>
          <p:nvPr>
            <p:custDataLst>
              <p:tags r:id="rId8"/>
            </p:custDataLst>
          </p:nvPr>
        </p:nvSpPr>
        <p:spPr>
          <a:xfrm>
            <a:off x="6646996" y="6590264"/>
            <a:ext cx="12699365" cy="747395"/>
          </a:xfrm>
          <a:prstGeom prst="rect">
            <a:avLst/>
          </a:prstGeom>
          <a:ln w="25400">
            <a:miter lim="400000"/>
          </a:ln>
        </p:spPr>
        <p:txBody>
          <a:bodyPr wrap="none" lIns="50800" tIns="50800" rIns="50800" bIns="50800" anchor="ctr">
            <a:spAutoFit/>
          </a:bodyPr>
          <a:lstStyle/>
          <a:p>
            <a:pPr defTabSz="825500">
              <a:lnSpc>
                <a:spcPct val="120000"/>
              </a:lnSpc>
              <a:defRPr sz="3500">
                <a:solidFill>
                  <a:srgbClr val="5E5E5E"/>
                </a:solidFill>
              </a:defRPr>
            </a:pPr>
            <a:r>
              <a:rPr lang="en-US"/>
              <a:t>LLM</a:t>
            </a:r>
            <a:r>
              <a:rPr lang="zh-CN" altLang="en-US"/>
              <a:t>指令遵循，对论文进行润色，如中英互译，语法错误修正</a:t>
            </a:r>
            <a:r>
              <a:rPr lang="zh-CN" altLang="en-US"/>
              <a:t>等</a:t>
            </a:r>
            <a:endParaRPr lang="zh-CN" altLang="en-US"/>
          </a:p>
        </p:txBody>
      </p:sp>
      <p:sp>
        <p:nvSpPr>
          <p:cNvPr id="191" name="说明文字"/>
          <p:cNvSpPr txBox="1"/>
          <p:nvPr>
            <p:custDataLst>
              <p:tags r:id="rId9"/>
            </p:custDataLst>
          </p:nvPr>
        </p:nvSpPr>
        <p:spPr>
          <a:xfrm>
            <a:off x="1678617" y="6657257"/>
            <a:ext cx="5054600" cy="655320"/>
          </a:xfrm>
          <a:prstGeom prst="rect">
            <a:avLst/>
          </a:prstGeom>
          <a:ln w="25400">
            <a:miter lim="400000"/>
          </a:ln>
        </p:spPr>
        <p:txBody>
          <a:bodyPr wrap="none" lIns="50800" tIns="50800" rIns="50800" bIns="50800" anchor="ctr">
            <a:spAutoFit/>
          </a:bodyPr>
          <a:lstStyle>
            <a:lvl1pPr defTabSz="825500">
              <a:defRPr sz="4500">
                <a:solidFill>
                  <a:srgbClr val="FFFFFF"/>
                </a:solidFill>
              </a:defRPr>
            </a:lvl1pPr>
          </a:lstStyle>
          <a:p>
            <a:pPr algn="l"/>
            <a:r>
              <a:rPr sz="3600">
                <a:solidFill>
                  <a:schemeClr val="tx1"/>
                </a:solidFill>
              </a:rPr>
              <a:t>ChatImprovement</a:t>
            </a:r>
            <a:r>
              <a:rPr sz="3600"/>
              <a:t>	</a:t>
            </a:r>
            <a:endParaRPr sz="3600"/>
          </a:p>
        </p:txBody>
      </p:sp>
      <p:sp>
        <p:nvSpPr>
          <p:cNvPr id="3" name="圆角矩形"/>
          <p:cNvSpPr/>
          <p:nvPr>
            <p:custDataLst>
              <p:tags r:id="rId10"/>
            </p:custDataLst>
          </p:nvPr>
        </p:nvSpPr>
        <p:spPr>
          <a:xfrm>
            <a:off x="1657533" y="7830022"/>
            <a:ext cx="4557019" cy="1198960"/>
          </a:xfrm>
          <a:prstGeom prst="roundRect">
            <a:avLst>
              <a:gd name="adj" fmla="val 10998"/>
            </a:avLst>
          </a:prstGeom>
          <a:gradFill>
            <a:gsLst>
              <a:gs pos="0">
                <a:srgbClr val="0026AA"/>
              </a:gs>
              <a:gs pos="100000">
                <a:srgbClr val="62A6FF"/>
              </a:gs>
            </a:gsLst>
            <a:lin ang="14387358"/>
          </a:gradFill>
          <a:ln w="12700">
            <a:miter lim="400000"/>
          </a:ln>
        </p:spPr>
        <p:txBody>
          <a:bodyPr lIns="0" tIns="0" rIns="0" bIns="0" anchor="ctr"/>
          <a:lstStyle/>
          <a:p>
            <a:pPr algn="ctr" defTabSz="825500">
              <a:defRPr sz="3200">
                <a:solidFill>
                  <a:srgbClr val="FFFFFF"/>
                </a:solidFill>
              </a:defRPr>
            </a:pPr>
          </a:p>
        </p:txBody>
      </p:sp>
      <p:sp>
        <p:nvSpPr>
          <p:cNvPr id="4" name="添加内容添加内容添加内容添加内容添加内容添加内容添加内容添加内容…"/>
          <p:cNvSpPr txBox="1"/>
          <p:nvPr>
            <p:custDataLst>
              <p:tags r:id="rId11"/>
            </p:custDataLst>
          </p:nvPr>
        </p:nvSpPr>
        <p:spPr>
          <a:xfrm>
            <a:off x="6646996" y="8055805"/>
            <a:ext cx="9143365" cy="747395"/>
          </a:xfrm>
          <a:prstGeom prst="rect">
            <a:avLst/>
          </a:prstGeom>
          <a:ln w="25400">
            <a:miter lim="400000"/>
          </a:ln>
        </p:spPr>
        <p:txBody>
          <a:bodyPr wrap="none" lIns="50800" tIns="50800" rIns="50800" bIns="50800" anchor="ctr">
            <a:spAutoFit/>
          </a:bodyPr>
          <a:lstStyle/>
          <a:p>
            <a:pPr defTabSz="825500">
              <a:lnSpc>
                <a:spcPct val="120000"/>
              </a:lnSpc>
              <a:defRPr sz="3500">
                <a:solidFill>
                  <a:srgbClr val="5E5E5E"/>
                </a:solidFill>
              </a:defRPr>
            </a:pPr>
            <a:r>
              <a:rPr lang="en-US"/>
              <a:t>LLM</a:t>
            </a:r>
            <a:r>
              <a:rPr lang="zh-CN" altLang="en-US"/>
              <a:t>指令遵循，对审稿人的审稿意见进行</a:t>
            </a:r>
            <a:r>
              <a:rPr lang="zh-CN" altLang="en-US"/>
              <a:t>回复</a:t>
            </a:r>
            <a:endParaRPr lang="zh-CN" altLang="en-US"/>
          </a:p>
        </p:txBody>
      </p:sp>
      <p:sp>
        <p:nvSpPr>
          <p:cNvPr id="5" name="说明文字"/>
          <p:cNvSpPr txBox="1"/>
          <p:nvPr>
            <p:custDataLst>
              <p:tags r:id="rId12"/>
            </p:custDataLst>
          </p:nvPr>
        </p:nvSpPr>
        <p:spPr>
          <a:xfrm>
            <a:off x="1750372" y="8054853"/>
            <a:ext cx="5054600" cy="793750"/>
          </a:xfrm>
          <a:prstGeom prst="rect">
            <a:avLst/>
          </a:prstGeom>
          <a:ln w="25400">
            <a:miter lim="400000"/>
          </a:ln>
        </p:spPr>
        <p:txBody>
          <a:bodyPr wrap="none" lIns="50800" tIns="50800" rIns="50800" bIns="50800" anchor="ctr">
            <a:spAutoFit/>
          </a:bodyPr>
          <a:lstStyle>
            <a:lvl1pPr defTabSz="825500">
              <a:defRPr sz="4500">
                <a:solidFill>
                  <a:srgbClr val="FFFFFF"/>
                </a:solidFill>
              </a:defRPr>
            </a:lvl1pPr>
          </a:lstStyle>
          <a:p>
            <a:pPr algn="l"/>
            <a:r>
              <a:rPr>
                <a:solidFill>
                  <a:schemeClr val="tx1"/>
                </a:solidFill>
              </a:rPr>
              <a:t>ChatResponse</a:t>
            </a:r>
            <a:r>
              <a:t>	</a:t>
            </a:r>
          </a:p>
        </p:txBody>
      </p:sp>
      <p:sp>
        <p:nvSpPr>
          <p:cNvPr id="6" name="圆角矩形"/>
          <p:cNvSpPr/>
          <p:nvPr>
            <p:custDataLst>
              <p:tags r:id="rId13"/>
            </p:custDataLst>
          </p:nvPr>
        </p:nvSpPr>
        <p:spPr>
          <a:xfrm>
            <a:off x="1657533" y="9243552"/>
            <a:ext cx="4557019" cy="1198960"/>
          </a:xfrm>
          <a:prstGeom prst="roundRect">
            <a:avLst>
              <a:gd name="adj" fmla="val 10998"/>
            </a:avLst>
          </a:prstGeom>
          <a:gradFill>
            <a:gsLst>
              <a:gs pos="0">
                <a:srgbClr val="0026AA"/>
              </a:gs>
              <a:gs pos="100000">
                <a:srgbClr val="62A6FF"/>
              </a:gs>
            </a:gsLst>
            <a:lin ang="14387358"/>
          </a:gradFill>
          <a:ln w="12700">
            <a:miter lim="400000"/>
          </a:ln>
        </p:spPr>
        <p:txBody>
          <a:bodyPr lIns="0" tIns="0" rIns="0" bIns="0" anchor="ctr"/>
          <a:lstStyle/>
          <a:p>
            <a:pPr algn="ctr" defTabSz="825500">
              <a:defRPr sz="3200">
                <a:solidFill>
                  <a:srgbClr val="FFFFFF"/>
                </a:solidFill>
              </a:defRPr>
            </a:pPr>
          </a:p>
        </p:txBody>
      </p:sp>
      <p:sp>
        <p:nvSpPr>
          <p:cNvPr id="7" name="添加内容添加内容添加内容添加内容添加内容添加内容添加内容添加内容…"/>
          <p:cNvSpPr txBox="1"/>
          <p:nvPr>
            <p:custDataLst>
              <p:tags r:id="rId14"/>
            </p:custDataLst>
          </p:nvPr>
        </p:nvSpPr>
        <p:spPr>
          <a:xfrm>
            <a:off x="6646996" y="9469334"/>
            <a:ext cx="7809865" cy="747395"/>
          </a:xfrm>
          <a:prstGeom prst="rect">
            <a:avLst/>
          </a:prstGeom>
          <a:ln w="25400">
            <a:miter lim="400000"/>
          </a:ln>
        </p:spPr>
        <p:txBody>
          <a:bodyPr wrap="none" lIns="50800" tIns="50800" rIns="50800" bIns="50800" anchor="ctr">
            <a:spAutoFit/>
          </a:bodyPr>
          <a:lstStyle/>
          <a:p>
            <a:pPr defTabSz="825500">
              <a:lnSpc>
                <a:spcPct val="120000"/>
              </a:lnSpc>
              <a:defRPr sz="3500">
                <a:solidFill>
                  <a:srgbClr val="5E5E5E"/>
                </a:solidFill>
              </a:defRPr>
            </a:pPr>
            <a:r>
              <a:rPr lang="en-US"/>
              <a:t>LLM</a:t>
            </a:r>
            <a:r>
              <a:rPr lang="zh-CN" altLang="en-US"/>
              <a:t>微调，根据论文摘要生成论文</a:t>
            </a:r>
            <a:r>
              <a:rPr lang="zh-CN" altLang="en-US"/>
              <a:t>题目</a:t>
            </a:r>
            <a:endParaRPr lang="zh-CN" altLang="en-US"/>
          </a:p>
        </p:txBody>
      </p:sp>
      <p:sp>
        <p:nvSpPr>
          <p:cNvPr id="8" name="说明文字"/>
          <p:cNvSpPr txBox="1"/>
          <p:nvPr>
            <p:custDataLst>
              <p:tags r:id="rId15"/>
            </p:custDataLst>
          </p:nvPr>
        </p:nvSpPr>
        <p:spPr>
          <a:xfrm>
            <a:off x="1962462" y="9446157"/>
            <a:ext cx="3940175" cy="793750"/>
          </a:xfrm>
          <a:prstGeom prst="rect">
            <a:avLst/>
          </a:prstGeom>
          <a:ln w="25400">
            <a:miter lim="400000"/>
          </a:ln>
        </p:spPr>
        <p:txBody>
          <a:bodyPr wrap="none" lIns="50800" tIns="50800" rIns="50800" bIns="50800" anchor="ctr">
            <a:spAutoFit/>
          </a:bodyPr>
          <a:lstStyle>
            <a:lvl1pPr defTabSz="825500">
              <a:defRPr sz="4500">
                <a:solidFill>
                  <a:srgbClr val="FFFFFF"/>
                </a:solidFill>
              </a:defRPr>
            </a:lvl1pPr>
          </a:lstStyle>
          <a:p>
            <a:pPr algn="l"/>
            <a:r>
              <a:rPr>
                <a:solidFill>
                  <a:schemeClr val="tx1"/>
                </a:solidFill>
              </a:rPr>
              <a:t>ChatGenTitle</a:t>
            </a:r>
            <a:endParaRPr>
              <a:solidFill>
                <a:schemeClr val="tx1"/>
              </a:solidFill>
            </a:endParaRPr>
          </a:p>
        </p:txBody>
      </p:sp>
      <p:sp>
        <p:nvSpPr>
          <p:cNvPr id="9" name="圆角矩形"/>
          <p:cNvSpPr/>
          <p:nvPr>
            <p:custDataLst>
              <p:tags r:id="rId16"/>
            </p:custDataLst>
          </p:nvPr>
        </p:nvSpPr>
        <p:spPr>
          <a:xfrm>
            <a:off x="1657533" y="10657082"/>
            <a:ext cx="4557019" cy="1198960"/>
          </a:xfrm>
          <a:prstGeom prst="roundRect">
            <a:avLst>
              <a:gd name="adj" fmla="val 10998"/>
            </a:avLst>
          </a:prstGeom>
          <a:gradFill>
            <a:gsLst>
              <a:gs pos="0">
                <a:srgbClr val="0026AA"/>
              </a:gs>
              <a:gs pos="100000">
                <a:srgbClr val="62A6FF"/>
              </a:gs>
            </a:gsLst>
            <a:lin ang="14387358"/>
          </a:gradFill>
          <a:ln w="12700">
            <a:miter lim="400000"/>
          </a:ln>
        </p:spPr>
        <p:txBody>
          <a:bodyPr lIns="0" tIns="0" rIns="0" bIns="0" anchor="ctr"/>
          <a:lstStyle/>
          <a:p>
            <a:pPr algn="ctr" defTabSz="825500">
              <a:defRPr sz="3200">
                <a:solidFill>
                  <a:srgbClr val="FFFFFF"/>
                </a:solidFill>
              </a:defRPr>
            </a:pPr>
          </a:p>
        </p:txBody>
      </p:sp>
      <p:sp>
        <p:nvSpPr>
          <p:cNvPr id="10" name="添加内容添加内容添加内容添加内容添加内容添加内容添加内容添加内容…"/>
          <p:cNvSpPr txBox="1"/>
          <p:nvPr>
            <p:custDataLst>
              <p:tags r:id="rId17"/>
            </p:custDataLst>
          </p:nvPr>
        </p:nvSpPr>
        <p:spPr>
          <a:xfrm>
            <a:off x="6646996" y="10882864"/>
            <a:ext cx="12296775" cy="747395"/>
          </a:xfrm>
          <a:prstGeom prst="rect">
            <a:avLst/>
          </a:prstGeom>
          <a:ln w="25400">
            <a:miter lim="400000"/>
          </a:ln>
        </p:spPr>
        <p:txBody>
          <a:bodyPr wrap="none" lIns="50800" tIns="50800" rIns="50800" bIns="50800" anchor="ctr">
            <a:spAutoFit/>
          </a:bodyPr>
          <a:lstStyle/>
          <a:p>
            <a:pPr defTabSz="825500">
              <a:lnSpc>
                <a:spcPct val="120000"/>
              </a:lnSpc>
              <a:defRPr sz="3500">
                <a:solidFill>
                  <a:srgbClr val="5E5E5E"/>
                </a:solidFill>
              </a:defRPr>
            </a:pPr>
            <a:r>
              <a:rPr lang="en-US"/>
              <a:t>LLM</a:t>
            </a:r>
            <a:r>
              <a:rPr lang="zh-CN" altLang="en-US"/>
              <a:t>指令遵循，对于论文的引用格式进行转换，如</a:t>
            </a:r>
            <a:r>
              <a:rPr lang="en-US" altLang="zh-CN"/>
              <a:t>Bib</a:t>
            </a:r>
            <a:r>
              <a:rPr lang="zh-CN" altLang="en-US"/>
              <a:t>转</a:t>
            </a:r>
            <a:r>
              <a:rPr lang="en-US" altLang="zh-CN"/>
              <a:t>MLA</a:t>
            </a:r>
            <a:endParaRPr lang="en-US" altLang="zh-CN"/>
          </a:p>
        </p:txBody>
      </p:sp>
      <p:sp>
        <p:nvSpPr>
          <p:cNvPr id="13" name="说明文字"/>
          <p:cNvSpPr txBox="1"/>
          <p:nvPr>
            <p:custDataLst>
              <p:tags r:id="rId18"/>
            </p:custDataLst>
          </p:nvPr>
        </p:nvSpPr>
        <p:spPr>
          <a:xfrm>
            <a:off x="2038662" y="10875562"/>
            <a:ext cx="3701415" cy="793750"/>
          </a:xfrm>
          <a:prstGeom prst="rect">
            <a:avLst/>
          </a:prstGeom>
          <a:ln w="25400">
            <a:miter lim="400000"/>
          </a:ln>
        </p:spPr>
        <p:txBody>
          <a:bodyPr wrap="none" lIns="50800" tIns="50800" rIns="50800" bIns="50800" anchor="ctr">
            <a:spAutoFit/>
          </a:bodyPr>
          <a:lstStyle>
            <a:lvl1pPr defTabSz="825500">
              <a:defRPr sz="4500">
                <a:solidFill>
                  <a:srgbClr val="FFFFFF"/>
                </a:solidFill>
              </a:defRPr>
            </a:lvl1pPr>
          </a:lstStyle>
          <a:p>
            <a:pPr algn="l"/>
            <a:r>
              <a:rPr>
                <a:solidFill>
                  <a:schemeClr val="tx1"/>
                </a:solidFill>
              </a:rPr>
              <a:t>ChatCitation</a:t>
            </a:r>
            <a:endParaRPr>
              <a:solidFill>
                <a:schemeClr val="tx1"/>
              </a:solidFill>
            </a:endParaRPr>
          </a:p>
        </p:txBody>
      </p:sp>
      <p:sp>
        <p:nvSpPr>
          <p:cNvPr id="14"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19"/>
            </p:custDataLst>
          </p:nvPr>
        </p:nvSpPr>
        <p:spPr>
          <a:xfrm>
            <a:off x="1657350" y="12258675"/>
            <a:ext cx="11153140" cy="1120140"/>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l"/>
            <a:r>
              <a:rPr lang="en-US" altLang="zh-CN" sz="2000"/>
              <a:t>ChatPaper</a:t>
            </a:r>
            <a:r>
              <a:rPr lang="zh-CN" altLang="en-US" sz="2000"/>
              <a:t>在线版本：</a:t>
            </a:r>
            <a:r>
              <a:rPr lang="zh-CN" sz="2000"/>
              <a:t>https://chatpaper.org/</a:t>
            </a:r>
            <a:endParaRPr lang="zh-CN" sz="2000"/>
          </a:p>
          <a:p>
            <a:pPr algn="l"/>
            <a:r>
              <a:rPr lang="en-US" altLang="zh-CN" sz="2000"/>
              <a:t>Github</a:t>
            </a:r>
            <a:r>
              <a:rPr lang="zh-CN" altLang="en-US" sz="2000"/>
              <a:t>开源</a:t>
            </a:r>
            <a:r>
              <a:rPr lang="en-US" altLang="zh-CN" sz="2000"/>
              <a:t>ChatPaper</a:t>
            </a:r>
            <a:r>
              <a:rPr lang="zh-CN" altLang="en-US" sz="2000"/>
              <a:t>：https://github.com/kaixindelele/ChatPaper</a:t>
            </a:r>
            <a:endParaRPr lang="zh-CN" altLang="en-US" sz="200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0" name="VCG41N1291733253.jpg" descr="VCG41N1291733253.jpg"/>
          <p:cNvPicPr>
            <a:picLocks noChangeAspect="1"/>
          </p:cNvPicPr>
          <p:nvPr/>
        </p:nvPicPr>
        <p:blipFill>
          <a:blip r:embed="rId1">
            <a:alphaModFix amt="48294"/>
          </a:blip>
          <a:srcRect l="3481" r="3481" b="6660"/>
          <a:stretch>
            <a:fillRect/>
          </a:stretch>
        </p:blipFill>
        <p:spPr>
          <a:xfrm>
            <a:off x="-92274" y="-137220"/>
            <a:ext cx="24568660" cy="13864730"/>
          </a:xfrm>
          <a:prstGeom prst="rect">
            <a:avLst/>
          </a:prstGeom>
          <a:ln w="12700">
            <a:miter lim="400000"/>
            <a:headEnd/>
            <a:tailEnd/>
          </a:ln>
        </p:spPr>
      </p:pic>
      <p:sp>
        <p:nvSpPr>
          <p:cNvPr id="121" name="文本框 11"/>
          <p:cNvSpPr txBox="1"/>
          <p:nvPr/>
        </p:nvSpPr>
        <p:spPr>
          <a:xfrm>
            <a:off x="246380" y="5936615"/>
            <a:ext cx="23891240" cy="1843405"/>
          </a:xfrm>
          <a:prstGeom prst="rect">
            <a:avLst/>
          </a:prstGeom>
          <a:ln w="25400">
            <a:miter lim="400000"/>
          </a:ln>
        </p:spPr>
        <p:txBody>
          <a:bodyPr wrap="square" tIns="91439" bIns="91439">
            <a:spAutoFit/>
          </a:bodyPr>
          <a:lstStyle>
            <a:lvl1pPr algn="ctr">
              <a:defRPr sz="13000">
                <a:solidFill>
                  <a:srgbClr val="FFFFFF"/>
                </a:solidFill>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rPr lang="zh-CN" sz="10800">
                <a:sym typeface="+mn-ea"/>
              </a:rPr>
              <a:t>大模型时代下</a:t>
            </a:r>
            <a:r>
              <a:rPr lang="zh-CN" sz="10800">
                <a:sym typeface="+mn-ea"/>
              </a:rPr>
              <a:t>对智能文档应用的</a:t>
            </a:r>
            <a:r>
              <a:rPr lang="zh-CN" sz="10800">
                <a:sym typeface="+mn-ea"/>
              </a:rPr>
              <a:t>畅想</a:t>
            </a:r>
            <a:endParaRPr lang="zh-CN" sz="10800">
              <a:sym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1319466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sym typeface="+mn-ea"/>
              </a:rPr>
              <a:t>大模型时代下</a:t>
            </a:r>
            <a:r>
              <a:rPr lang="en-US" altLang="zh-CN">
                <a:sym typeface="+mn-ea"/>
              </a:rPr>
              <a:t>ChatPaper</a:t>
            </a:r>
            <a:r>
              <a:rPr lang="zh-CN" altLang="en-US">
                <a:sym typeface="+mn-ea"/>
              </a:rPr>
              <a:t>的未来</a:t>
            </a:r>
            <a:endParaRPr lang="zh-CN"/>
          </a:p>
        </p:txBody>
      </p:sp>
      <p:sp>
        <p:nvSpPr>
          <p:cNvPr id="166" name="二级标题方正兰亭黑简体"/>
          <p:cNvSpPr txBox="1"/>
          <p:nvPr/>
        </p:nvSpPr>
        <p:spPr>
          <a:xfrm>
            <a:off x="1279276" y="2206606"/>
            <a:ext cx="4954905"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en-US" altLang="zh-CN"/>
              <a:t>ChatPaper</a:t>
            </a:r>
            <a:r>
              <a:rPr lang="zh-CN" altLang="en-US"/>
              <a:t>的</a:t>
            </a:r>
            <a:r>
              <a:rPr lang="zh-CN" altLang="en-US"/>
              <a:t>展望</a:t>
            </a:r>
            <a:endParaRPr lang="zh-CN" altLang="en-US"/>
          </a:p>
        </p:txBody>
      </p:sp>
      <p:sp>
        <p:nvSpPr>
          <p:cNvPr id="3" name="矩形 2"/>
          <p:cNvSpPr/>
          <p:nvPr/>
        </p:nvSpPr>
        <p:spPr>
          <a:xfrm>
            <a:off x="2254250" y="3401695"/>
            <a:ext cx="5904865" cy="7416800"/>
          </a:xfrm>
          <a:prstGeom prst="rect">
            <a:avLst/>
          </a:prstGeom>
          <a:noFill/>
          <a:ln w="25400" cap="flat">
            <a:solidFill>
              <a:schemeClr val="tx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ctr" forceAA="0" upright="0">
            <a:sp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sp>
        <p:nvSpPr>
          <p:cNvPr id="5" name="矩形 4"/>
          <p:cNvSpPr/>
          <p:nvPr>
            <p:custDataLst>
              <p:tags r:id="rId1"/>
            </p:custDataLst>
          </p:nvPr>
        </p:nvSpPr>
        <p:spPr>
          <a:xfrm>
            <a:off x="8663305" y="3401695"/>
            <a:ext cx="5904865" cy="7416800"/>
          </a:xfrm>
          <a:prstGeom prst="rect">
            <a:avLst/>
          </a:prstGeom>
          <a:noFill/>
          <a:ln w="25400" cap="flat">
            <a:solidFill>
              <a:schemeClr val="tx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ctr" forceAA="0" upright="0">
            <a:sp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sp>
        <p:nvSpPr>
          <p:cNvPr id="6" name="矩形 5"/>
          <p:cNvSpPr/>
          <p:nvPr>
            <p:custDataLst>
              <p:tags r:id="rId2"/>
            </p:custDataLst>
          </p:nvPr>
        </p:nvSpPr>
        <p:spPr>
          <a:xfrm>
            <a:off x="14999970" y="3401695"/>
            <a:ext cx="5904865" cy="7416800"/>
          </a:xfrm>
          <a:prstGeom prst="rect">
            <a:avLst/>
          </a:prstGeom>
          <a:noFill/>
          <a:ln w="25400" cap="flat">
            <a:solidFill>
              <a:schemeClr val="tx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ctr" forceAA="0" upright="0">
            <a:spAutoFit/>
          </a:bodyPr>
          <a:p>
            <a:pPr marL="0" marR="0" indent="0" algn="l" defTabSz="18288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sp>
        <p:nvSpPr>
          <p:cNvPr id="7" name="文本框 6"/>
          <p:cNvSpPr txBox="1"/>
          <p:nvPr/>
        </p:nvSpPr>
        <p:spPr>
          <a:xfrm>
            <a:off x="3335020" y="10962005"/>
            <a:ext cx="3655060" cy="73533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upright="0">
            <a:spAutoFit/>
          </a:bodyPr>
          <a:p>
            <a:pPr marL="0" marR="0" indent="0" algn="ctr" defTabSz="18288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中</a:t>
            </a:r>
            <a:r>
              <a:rPr kumimoji="0" lang="en-US" altLang="zh-CN" sz="3600" b="0" i="0" u="none" strike="noStrike" cap="none" spc="0" normalizeH="0" baseline="0">
                <a:ln>
                  <a:noFill/>
                </a:ln>
                <a:solidFill>
                  <a:srgbClr val="000000"/>
                </a:solidFill>
                <a:effectLst/>
                <a:uFillTx/>
                <a:latin typeface="+mn-lt"/>
                <a:ea typeface="+mn-ea"/>
                <a:cs typeface="+mn-cs"/>
                <a:sym typeface="FZLanTingHeiS-R-GB" panose="02000000000000000000" charset="-122"/>
              </a:rPr>
              <a:t>/</a:t>
            </a: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英文论文</a:t>
            </a: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总结</a:t>
            </a: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pic>
        <p:nvPicPr>
          <p:cNvPr id="101" name="图片 100"/>
          <p:cNvPicPr/>
          <p:nvPr/>
        </p:nvPicPr>
        <p:blipFill>
          <a:blip r:embed="rId3"/>
          <a:stretch>
            <a:fillRect/>
          </a:stretch>
        </p:blipFill>
        <p:spPr>
          <a:xfrm>
            <a:off x="2758758" y="3904933"/>
            <a:ext cx="2143125" cy="2143125"/>
          </a:xfrm>
          <a:prstGeom prst="rect">
            <a:avLst/>
          </a:prstGeom>
          <a:noFill/>
          <a:ln w="9525">
            <a:noFill/>
          </a:ln>
        </p:spPr>
      </p:pic>
      <p:pic>
        <p:nvPicPr>
          <p:cNvPr id="102" name="图片 101"/>
          <p:cNvPicPr/>
          <p:nvPr/>
        </p:nvPicPr>
        <p:blipFill>
          <a:blip r:embed="rId4"/>
          <a:stretch>
            <a:fillRect/>
          </a:stretch>
        </p:blipFill>
        <p:spPr>
          <a:xfrm>
            <a:off x="3593465" y="6858000"/>
            <a:ext cx="4004310" cy="3006090"/>
          </a:xfrm>
          <a:prstGeom prst="rect">
            <a:avLst/>
          </a:prstGeom>
          <a:noFill/>
          <a:ln w="9525">
            <a:noFill/>
          </a:ln>
        </p:spPr>
      </p:pic>
      <p:sp>
        <p:nvSpPr>
          <p:cNvPr id="8" name="文本框 7"/>
          <p:cNvSpPr txBox="1"/>
          <p:nvPr/>
        </p:nvSpPr>
        <p:spPr>
          <a:xfrm>
            <a:off x="5047615" y="4626610"/>
            <a:ext cx="2319655" cy="73533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upright="0">
            <a:spAutoFit/>
          </a:bodyPr>
          <a:p>
            <a:pPr marL="0" marR="0" indent="0" algn="l" defTabSz="18288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英文</a:t>
            </a: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突出</a:t>
            </a: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sp>
        <p:nvSpPr>
          <p:cNvPr id="9" name="文本框 8"/>
          <p:cNvSpPr txBox="1"/>
          <p:nvPr>
            <p:custDataLst>
              <p:tags r:id="rId5"/>
            </p:custDataLst>
          </p:nvPr>
        </p:nvSpPr>
        <p:spPr>
          <a:xfrm>
            <a:off x="4559300" y="9128760"/>
            <a:ext cx="2319655" cy="73533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upright="0">
            <a:spAutoFit/>
          </a:bodyPr>
          <a:p>
            <a:pPr marL="0" marR="0" indent="0" algn="l" defTabSz="18288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中文</a:t>
            </a: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突出</a:t>
            </a: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sp>
        <p:nvSpPr>
          <p:cNvPr id="10" name="文本框 9"/>
          <p:cNvSpPr txBox="1"/>
          <p:nvPr>
            <p:custDataLst>
              <p:tags r:id="rId6"/>
            </p:custDataLst>
          </p:nvPr>
        </p:nvSpPr>
        <p:spPr>
          <a:xfrm>
            <a:off x="9729470" y="10962005"/>
            <a:ext cx="3655060" cy="735330"/>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upright="0">
            <a:spAutoFit/>
          </a:bodyPr>
          <a:p>
            <a:pPr marL="0" marR="0" indent="0" algn="ctr" defTabSz="18288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论文预</a:t>
            </a: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审稿</a:t>
            </a: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sp>
        <p:nvSpPr>
          <p:cNvPr id="13" name="文本框 12"/>
          <p:cNvSpPr txBox="1"/>
          <p:nvPr>
            <p:custDataLst>
              <p:tags r:id="rId7"/>
            </p:custDataLst>
          </p:nvPr>
        </p:nvSpPr>
        <p:spPr>
          <a:xfrm>
            <a:off x="16124555" y="10962005"/>
            <a:ext cx="3655060" cy="1843405"/>
          </a:xfrm>
          <a:prstGeom prst="rect">
            <a:avLst/>
          </a:prstGeom>
          <a:noFill/>
          <a:ln w="254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91439" tIns="91439" rIns="91439" bIns="91439" numCol="1" spcCol="38100" rtlCol="0" anchor="t" forceAA="0" upright="0">
            <a:spAutoFit/>
          </a:bodyPr>
          <a:p>
            <a:pPr marL="0" marR="0" indent="0" algn="ctr" defTabSz="18288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根据参考文献论文进行论文润色和风格</a:t>
            </a:r>
            <a:r>
              <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rPr>
              <a:t>模仿</a:t>
            </a:r>
            <a:endParaRPr kumimoji="0" lang="zh-CN" altLang="en-US" sz="3600" b="0" i="0" u="none" strike="noStrike" cap="none" spc="0" normalizeH="0" baseline="0">
              <a:ln>
                <a:noFill/>
              </a:ln>
              <a:solidFill>
                <a:srgbClr val="000000"/>
              </a:solidFill>
              <a:effectLst/>
              <a:uFillTx/>
              <a:latin typeface="+mn-lt"/>
              <a:ea typeface="+mn-ea"/>
              <a:cs typeface="+mn-cs"/>
              <a:sym typeface="FZLanTingHeiS-R-GB" panose="02000000000000000000" charset="-122"/>
            </a:endParaRPr>
          </a:p>
        </p:txBody>
      </p:sp>
      <p:pic>
        <p:nvPicPr>
          <p:cNvPr id="103" name="图片 102"/>
          <p:cNvPicPr/>
          <p:nvPr/>
        </p:nvPicPr>
        <p:blipFill>
          <a:blip r:embed="rId8"/>
          <a:stretch>
            <a:fillRect/>
          </a:stretch>
        </p:blipFill>
        <p:spPr>
          <a:xfrm>
            <a:off x="8772525" y="3617595"/>
            <a:ext cx="5629275" cy="7113270"/>
          </a:xfrm>
          <a:prstGeom prst="rect">
            <a:avLst/>
          </a:prstGeom>
          <a:noFill/>
          <a:ln w="9525">
            <a:noFill/>
          </a:ln>
        </p:spPr>
      </p:pic>
      <p:pic>
        <p:nvPicPr>
          <p:cNvPr id="104" name="图片 103"/>
          <p:cNvPicPr/>
          <p:nvPr/>
        </p:nvPicPr>
        <p:blipFill>
          <a:blip r:embed="rId9"/>
          <a:stretch>
            <a:fillRect/>
          </a:stretch>
        </p:blipFill>
        <p:spPr>
          <a:xfrm>
            <a:off x="15169515" y="3545205"/>
            <a:ext cx="5499100" cy="7036435"/>
          </a:xfrm>
          <a:prstGeom prst="rect">
            <a:avLst/>
          </a:prstGeom>
          <a:noFill/>
          <a:ln w="9525">
            <a:no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圆角矩形"/>
          <p:cNvSpPr/>
          <p:nvPr/>
        </p:nvSpPr>
        <p:spPr>
          <a:xfrm>
            <a:off x="5672693" y="3398986"/>
            <a:ext cx="5835709" cy="5842846"/>
          </a:xfrm>
          <a:prstGeom prst="roundRect">
            <a:avLst>
              <a:gd name="adj" fmla="val 3064"/>
            </a:avLst>
          </a:prstGeom>
          <a:gradFill>
            <a:gsLst>
              <a:gs pos="0">
                <a:srgbClr val="153DCA"/>
              </a:gs>
              <a:gs pos="100000">
                <a:srgbClr val="6FC7FF"/>
              </a:gs>
            </a:gsLst>
            <a:lin ang="14387358"/>
          </a:gradFill>
          <a:ln w="12700">
            <a:miter lim="400000"/>
          </a:ln>
        </p:spPr>
        <p:txBody>
          <a:bodyPr lIns="0" tIns="0" rIns="0" bIns="0" anchor="ctr"/>
          <a:lstStyle/>
          <a:p>
            <a:pPr algn="ctr" defTabSz="825500">
              <a:defRPr sz="3200">
                <a:solidFill>
                  <a:srgbClr val="FFFFFF"/>
                </a:solidFill>
              </a:defRPr>
            </a:pPr>
          </a:p>
        </p:txBody>
      </p:sp>
      <p:sp>
        <p:nvSpPr>
          <p:cNvPr id="194" name="圆角矩形"/>
          <p:cNvSpPr/>
          <p:nvPr/>
        </p:nvSpPr>
        <p:spPr>
          <a:xfrm>
            <a:off x="5909724" y="3636307"/>
            <a:ext cx="5361647" cy="5368204"/>
          </a:xfrm>
          <a:prstGeom prst="roundRect">
            <a:avLst>
              <a:gd name="adj" fmla="val 3064"/>
            </a:avLst>
          </a:prstGeom>
          <a:solidFill>
            <a:srgbClr val="FFFFFF"/>
          </a:solidFill>
          <a:ln w="12700">
            <a:miter lim="400000"/>
          </a:ln>
        </p:spPr>
        <p:txBody>
          <a:bodyPr lIns="0" tIns="0" rIns="0" bIns="0" anchor="ctr"/>
          <a:lstStyle/>
          <a:p>
            <a:pPr algn="ctr" defTabSz="825500">
              <a:defRPr sz="3200">
                <a:solidFill>
                  <a:srgbClr val="FFFFFF"/>
                </a:solidFill>
              </a:defRPr>
            </a:pPr>
          </a:p>
        </p:txBody>
      </p:sp>
      <p:sp>
        <p:nvSpPr>
          <p:cNvPr id="196" name="扫码体验"/>
          <p:cNvSpPr txBox="1"/>
          <p:nvPr/>
        </p:nvSpPr>
        <p:spPr>
          <a:xfrm>
            <a:off x="6466284" y="9670467"/>
            <a:ext cx="4248523" cy="1474307"/>
          </a:xfrm>
          <a:prstGeom prst="rect">
            <a:avLst/>
          </a:prstGeom>
          <a:ln w="25400">
            <a:miter lim="400000"/>
          </a:ln>
        </p:spPr>
        <p:txBody>
          <a:bodyPr lIns="66145" tIns="66145" rIns="66145" bIns="66145" anchor="ctr"/>
          <a:lstStyle>
            <a:lvl1pPr algn="ctr" defTabSz="914400">
              <a:lnSpc>
                <a:spcPct val="150000"/>
              </a:lnSpc>
              <a:defRPr sz="6000">
                <a:solidFill>
                  <a:srgbClr val="FFFFFF"/>
                </a:solidFill>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t>扫码体验</a:t>
            </a:r>
          </a:p>
        </p:txBody>
      </p:sp>
      <p:pic>
        <p:nvPicPr>
          <p:cNvPr id="2" name="图片 1" descr="qrcode_chatpaper.org"/>
          <p:cNvPicPr>
            <a:picLocks noChangeAspect="1"/>
          </p:cNvPicPr>
          <p:nvPr/>
        </p:nvPicPr>
        <p:blipFill>
          <a:blip r:embed="rId1"/>
          <a:stretch>
            <a:fillRect/>
          </a:stretch>
        </p:blipFill>
        <p:spPr>
          <a:xfrm>
            <a:off x="5998845" y="3833495"/>
            <a:ext cx="5093335" cy="5093335"/>
          </a:xfrm>
          <a:prstGeom prst="rect">
            <a:avLst/>
          </a:prstGeom>
        </p:spPr>
      </p:pic>
      <p:pic>
        <p:nvPicPr>
          <p:cNvPr id="3" name="图像" descr="图像"/>
          <p:cNvPicPr>
            <a:picLocks noChangeAspect="1"/>
          </p:cNvPicPr>
          <p:nvPr/>
        </p:nvPicPr>
        <p:blipFill>
          <a:blip r:embed="rId2"/>
          <a:stretch>
            <a:fillRect/>
          </a:stretch>
        </p:blipFill>
        <p:spPr>
          <a:xfrm>
            <a:off x="17592884" y="1091913"/>
            <a:ext cx="5593119" cy="614705"/>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文本框 11"/>
          <p:cNvSpPr txBox="1"/>
          <p:nvPr/>
        </p:nvSpPr>
        <p:spPr>
          <a:xfrm>
            <a:off x="0" y="4764405"/>
            <a:ext cx="24384635" cy="1873885"/>
          </a:xfrm>
          <a:prstGeom prst="rect">
            <a:avLst/>
          </a:prstGeom>
          <a:ln w="25400">
            <a:miter lim="400000"/>
          </a:ln>
        </p:spPr>
        <p:txBody>
          <a:bodyPr wrap="square" tIns="91439" bIns="91439">
            <a:spAutoFit/>
          </a:bodyPr>
          <a:lstStyle>
            <a:lvl1pPr algn="ctr">
              <a:defRPr sz="13000">
                <a:solidFill>
                  <a:srgbClr val="FFFFFF"/>
                </a:solidFill>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rPr lang="zh-CN" altLang="en-US" sz="11000">
                <a:sym typeface="+mn-ea"/>
              </a:rPr>
              <a:t>智能文档阅读工具</a:t>
            </a:r>
            <a:r>
              <a:rPr lang="en-US" altLang="zh-CN" sz="11000">
                <a:sym typeface="+mn-ea"/>
              </a:rPr>
              <a:t>-ChatPaper</a:t>
            </a:r>
            <a:endParaRPr sz="11000"/>
          </a:p>
        </p:txBody>
      </p:sp>
      <p:sp>
        <p:nvSpPr>
          <p:cNvPr id="2" name="此处可为PPT标题页面"/>
          <p:cNvSpPr txBox="1"/>
          <p:nvPr/>
        </p:nvSpPr>
        <p:spPr>
          <a:xfrm>
            <a:off x="5568870" y="7423997"/>
            <a:ext cx="13055600" cy="1024890"/>
          </a:xfrm>
          <a:prstGeom prst="rect">
            <a:avLst/>
          </a:prstGeom>
          <a:ln w="25400">
            <a:miter lim="400000"/>
          </a:ln>
        </p:spPr>
        <p:txBody>
          <a:bodyPr wrap="none" lIns="50800" tIns="50800" rIns="50800" bIns="50800" anchor="ctr">
            <a:spAutoFit/>
          </a:bodyPr>
          <a:lstStyle>
            <a:lvl1pPr defTabSz="825500">
              <a:defRPr sz="4000">
                <a:solidFill>
                  <a:srgbClr val="FFFFFF"/>
                </a:solidFill>
                <a:latin typeface="FZLanTingKanHeiS-R-GB" panose="02000000000000000000" charset="-122"/>
                <a:ea typeface="FZLanTingKanHeiS-R-GB" panose="02000000000000000000" charset="-122"/>
                <a:cs typeface="FZLanTingKanHeiS-R-GB" panose="02000000000000000000" charset="-122"/>
                <a:sym typeface="FZLanTingKanHeiS-R-GB" panose="02000000000000000000" charset="-122"/>
              </a:defRPr>
            </a:lvl1pPr>
          </a:lstStyle>
          <a:p>
            <a:pPr algn="ctr"/>
            <a:r>
              <a:rPr lang="zh-CN" sz="6000" dirty="0" err="1"/>
              <a:t>应用构建思路、难点、与未来发展方向</a:t>
            </a:r>
            <a:endParaRPr lang="zh-CN" sz="6000" dirty="0" err="1"/>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文本框 11"/>
          <p:cNvSpPr txBox="1"/>
          <p:nvPr/>
        </p:nvSpPr>
        <p:spPr>
          <a:xfrm>
            <a:off x="2552700" y="3108960"/>
            <a:ext cx="12178840" cy="1412240"/>
          </a:xfrm>
          <a:prstGeom prst="rect">
            <a:avLst/>
          </a:prstGeom>
          <a:ln w="25400">
            <a:miter lim="400000"/>
          </a:ln>
        </p:spPr>
        <p:txBody>
          <a:bodyPr tIns="91439" bIns="91439">
            <a:spAutoFit/>
          </a:bodyPr>
          <a:lstStyle>
            <a:lvl1pPr>
              <a:defRPr sz="8000">
                <a:solidFill>
                  <a:srgbClr val="FFFFFF"/>
                </a:solidFill>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rPr lang="zh-CN"/>
              <a:t>目录</a:t>
            </a:r>
            <a:endParaRPr lang="zh-CN"/>
          </a:p>
        </p:txBody>
      </p:sp>
      <p:sp>
        <p:nvSpPr>
          <p:cNvPr id="111" name="文本框 11"/>
          <p:cNvSpPr txBox="1"/>
          <p:nvPr/>
        </p:nvSpPr>
        <p:spPr>
          <a:xfrm>
            <a:off x="2552700" y="5039360"/>
            <a:ext cx="12178840" cy="3297555"/>
          </a:xfrm>
          <a:prstGeom prst="rect">
            <a:avLst/>
          </a:prstGeom>
          <a:ln w="25400">
            <a:miter lim="400000"/>
          </a:ln>
        </p:spPr>
        <p:txBody>
          <a:bodyPr tIns="91439" bIns="91439">
            <a:spAutoFit/>
          </a:bodyPr>
          <a:lstStyle/>
          <a:p>
            <a:pPr>
              <a:lnSpc>
                <a:spcPct val="150000"/>
              </a:lnSpc>
              <a:defRPr sz="4500">
                <a:solidFill>
                  <a:srgbClr val="FFFFFF"/>
                </a:solidFill>
              </a:defRPr>
            </a:pPr>
            <a:r>
              <a:t>01：</a:t>
            </a:r>
            <a:r>
              <a:rPr lang="zh-CN"/>
              <a:t>大模型技术催生</a:t>
            </a:r>
            <a:r>
              <a:rPr lang="zh-CN"/>
              <a:t>的</a:t>
            </a:r>
            <a:r>
              <a:rPr lang="en-US" altLang="zh-CN"/>
              <a:t>ChatPaper</a:t>
            </a:r>
            <a:endParaRPr lang="zh-CN"/>
          </a:p>
          <a:p>
            <a:pPr>
              <a:lnSpc>
                <a:spcPct val="150000"/>
              </a:lnSpc>
              <a:defRPr sz="4500">
                <a:solidFill>
                  <a:srgbClr val="FFFFFF"/>
                </a:solidFill>
              </a:defRPr>
            </a:pPr>
            <a:r>
              <a:t>02：</a:t>
            </a:r>
            <a:r>
              <a:rPr lang="en-US" altLang="zh-CN"/>
              <a:t>ChatPaper</a:t>
            </a:r>
            <a:r>
              <a:rPr lang="zh-CN" altLang="en-US"/>
              <a:t>是如何构建</a:t>
            </a:r>
            <a:r>
              <a:rPr lang="zh-CN" altLang="en-US"/>
              <a:t>的</a:t>
            </a:r>
            <a:endParaRPr lang="en-US" altLang="zh-CN"/>
          </a:p>
          <a:p>
            <a:pPr>
              <a:lnSpc>
                <a:spcPct val="150000"/>
              </a:lnSpc>
              <a:defRPr sz="4500">
                <a:solidFill>
                  <a:srgbClr val="FFFFFF"/>
                </a:solidFill>
              </a:defRPr>
            </a:pPr>
            <a:r>
              <a:t>03：</a:t>
            </a:r>
            <a:r>
              <a:rPr lang="zh-CN"/>
              <a:t>大模型时代下对</a:t>
            </a:r>
            <a:r>
              <a:rPr lang="zh-CN" altLang="en-US"/>
              <a:t>智能文档应用的一些</a:t>
            </a:r>
            <a:r>
              <a:rPr lang="zh-CN" altLang="en-US"/>
              <a:t>畅想</a:t>
            </a:r>
            <a:endParaRPr lang="zh-CN" alt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1291018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ltLang="en-US">
                <a:sym typeface="+mn-ea"/>
              </a:rPr>
              <a:t>智能文档阅读工具</a:t>
            </a:r>
            <a:r>
              <a:rPr lang="en-US" altLang="zh-CN">
                <a:sym typeface="+mn-ea"/>
              </a:rPr>
              <a:t>-ChatPaper</a:t>
            </a:r>
            <a:endParaRPr lang="zh-CN"/>
          </a:p>
        </p:txBody>
      </p:sp>
      <p:sp>
        <p:nvSpPr>
          <p:cNvPr id="166" name="二级标题方正兰亭黑简体"/>
          <p:cNvSpPr txBox="1"/>
          <p:nvPr/>
        </p:nvSpPr>
        <p:spPr>
          <a:xfrm>
            <a:off x="1279276" y="2206606"/>
            <a:ext cx="17594580"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ltLang="en-US"/>
              <a:t>利用大模型进行文档阅读、总结、润色，加速论文阅读</a:t>
            </a:r>
            <a:r>
              <a:rPr lang="en-US" altLang="zh-CN"/>
              <a:t>/</a:t>
            </a:r>
            <a:r>
              <a:rPr lang="zh-CN" altLang="en-US"/>
              <a:t>筛选</a:t>
            </a:r>
            <a:r>
              <a:rPr lang="en-US" altLang="zh-CN"/>
              <a:t>/</a:t>
            </a:r>
            <a:r>
              <a:rPr lang="zh-CN" altLang="en-US"/>
              <a:t>审稿效率</a:t>
            </a:r>
            <a:endParaRPr lang="zh-CN" altLang="en-US">
              <a:solidFill>
                <a:srgbClr val="FF0000"/>
              </a:solidFill>
            </a:endParaRPr>
          </a:p>
        </p:txBody>
      </p:sp>
      <p:pic>
        <p:nvPicPr>
          <p:cNvPr id="2" name="图片 1"/>
          <p:cNvPicPr>
            <a:picLocks noChangeAspect="1"/>
          </p:cNvPicPr>
          <p:nvPr>
            <p:custDataLst>
              <p:tags r:id="rId1"/>
            </p:custDataLst>
          </p:nvPr>
        </p:nvPicPr>
        <p:blipFill>
          <a:blip r:embed="rId2"/>
          <a:stretch>
            <a:fillRect/>
          </a:stretch>
        </p:blipFill>
        <p:spPr>
          <a:xfrm>
            <a:off x="670560" y="2969895"/>
            <a:ext cx="13028930" cy="973328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3848080" y="4050030"/>
            <a:ext cx="9958705" cy="8662035"/>
          </a:xfrm>
          <a:prstGeom prst="rect">
            <a:avLst/>
          </a:prstGeom>
        </p:spPr>
      </p:pic>
      <p:sp>
        <p:nvSpPr>
          <p:cNvPr id="5"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5"/>
            </p:custDataLst>
          </p:nvPr>
        </p:nvSpPr>
        <p:spPr>
          <a:xfrm>
            <a:off x="2902585" y="12831445"/>
            <a:ext cx="667893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en-US"/>
              <a:t>ChatPaper</a:t>
            </a:r>
            <a:endParaRPr lang="zh-CN" altLang="en-US"/>
          </a:p>
        </p:txBody>
      </p:sp>
      <p:sp>
        <p:nvSpPr>
          <p:cNvPr id="6"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6"/>
            </p:custDataLst>
          </p:nvPr>
        </p:nvSpPr>
        <p:spPr>
          <a:xfrm>
            <a:off x="15360015" y="12831445"/>
            <a:ext cx="667893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en-US"/>
              <a:t>ChatPaper</a:t>
            </a:r>
            <a:r>
              <a:rPr lang="zh-CN" altLang="en-US"/>
              <a:t>总结输出结果</a:t>
            </a:r>
            <a:r>
              <a:rPr lang="zh-CN" altLang="en-US"/>
              <a:t>示例</a:t>
            </a:r>
            <a:endParaRPr lang="zh-CN" alt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963866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t>ChatPaper的诞生</a:t>
            </a:r>
            <a:r>
              <a:rPr lang="zh-CN"/>
              <a:t>背景</a:t>
            </a:r>
            <a:endParaRPr lang="zh-CN"/>
          </a:p>
        </p:txBody>
      </p:sp>
      <p:sp>
        <p:nvSpPr>
          <p:cNvPr id="166" name="二级标题方正兰亭黑简体"/>
          <p:cNvSpPr txBox="1"/>
          <p:nvPr/>
        </p:nvSpPr>
        <p:spPr>
          <a:xfrm>
            <a:off x="1279276" y="2206606"/>
            <a:ext cx="12103100"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ltLang="en-US"/>
              <a:t>解决论文阅读和筛选效率难题，全流程加速</a:t>
            </a:r>
            <a:r>
              <a:rPr lang="zh-CN" altLang="en-US"/>
              <a:t>科研</a:t>
            </a:r>
            <a:endParaRPr lang="zh-CN" altLang="en-US"/>
          </a:p>
        </p:txBody>
      </p:sp>
      <p:sp>
        <p:nvSpPr>
          <p:cNvPr id="167"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nvSpPr>
        <p:spPr>
          <a:xfrm>
            <a:off x="1279525" y="4121785"/>
            <a:ext cx="22160230" cy="399859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r>
              <a:rPr lang="zh-CN" sz="3600"/>
              <a:t>许多科研工作者都会面临：每天巨量增加的前沿论文。阅读这些论文通常需要花费大量的时间（</a:t>
            </a:r>
            <a:r>
              <a:rPr lang="zh-CN" sz="3600" b="1"/>
              <a:t>耗时耗力</a:t>
            </a:r>
            <a:r>
              <a:rPr lang="zh-CN" sz="3600"/>
              <a:t>），而且面对众多论文也会导致难以筛选出真正重要的信息（</a:t>
            </a:r>
            <a:r>
              <a:rPr lang="zh-CN" sz="3600" b="1"/>
              <a:t>信息过载</a:t>
            </a:r>
            <a:r>
              <a:rPr lang="zh-CN" sz="3600"/>
              <a:t>）。</a:t>
            </a:r>
            <a:endParaRPr lang="zh-CN" sz="3600"/>
          </a:p>
        </p:txBody>
      </p:sp>
      <p:pic>
        <p:nvPicPr>
          <p:cNvPr id="4" name="图片 3"/>
          <p:cNvPicPr>
            <a:picLocks noChangeAspect="1"/>
          </p:cNvPicPr>
          <p:nvPr>
            <p:custDataLst>
              <p:tags r:id="rId1"/>
            </p:custDataLst>
          </p:nvPr>
        </p:nvPicPr>
        <p:blipFill>
          <a:blip r:embed="rId2"/>
          <a:stretch>
            <a:fillRect/>
          </a:stretch>
        </p:blipFill>
        <p:spPr>
          <a:xfrm>
            <a:off x="6229350" y="6713855"/>
            <a:ext cx="11924665" cy="4104640"/>
          </a:xfrm>
          <a:prstGeom prst="rect">
            <a:avLst/>
          </a:prstGeom>
        </p:spPr>
      </p:pic>
      <p:sp>
        <p:nvSpPr>
          <p:cNvPr id="5" name="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小字体不小于20磅，正文字体为方正兰亭黑简体，字号根据情况而定，最"/>
          <p:cNvSpPr txBox="1"/>
          <p:nvPr>
            <p:custDataLst>
              <p:tags r:id="rId3"/>
            </p:custDataLst>
          </p:nvPr>
        </p:nvSpPr>
        <p:spPr>
          <a:xfrm>
            <a:off x="1462405" y="10818495"/>
            <a:ext cx="22160230" cy="884555"/>
          </a:xfrm>
          <a:prstGeom prst="rect">
            <a:avLst/>
          </a:prstGeom>
          <a:ln w="25400">
            <a:miter lim="400000"/>
          </a:ln>
        </p:spPr>
        <p:txBody>
          <a:bodyPr lIns="50800" tIns="50800" rIns="50800" bIns="50800">
            <a:noAutofit/>
          </a:bodyPr>
          <a:lstStyle>
            <a:lvl1pPr algn="just" defTabSz="825500">
              <a:lnSpc>
                <a:spcPct val="150000"/>
              </a:lnSpc>
              <a:defRPr sz="2600">
                <a:solidFill>
                  <a:srgbClr val="535353"/>
                </a:solidFill>
              </a:defRPr>
            </a:lvl1pPr>
          </a:lstStyle>
          <a:p>
            <a:pPr algn="ctr"/>
            <a:r>
              <a:rPr lang="zh-CN"/>
              <a:t>基于</a:t>
            </a:r>
            <a:r>
              <a:rPr lang="en-US" altLang="zh-CN"/>
              <a:t>LLM</a:t>
            </a:r>
            <a:r>
              <a:rPr lang="zh-CN" altLang="en-US"/>
              <a:t>的能力让大模型</a:t>
            </a:r>
            <a:r>
              <a:rPr lang="zh-CN" altLang="en-US"/>
              <a:t>帮忙读论文</a:t>
            </a:r>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t="21582" b="18243"/>
          <a:stretch>
            <a:fillRect/>
          </a:stretch>
        </p:blipFill>
        <p:spPr>
          <a:xfrm>
            <a:off x="2567940" y="4233545"/>
            <a:ext cx="6235700" cy="6999605"/>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9023350" y="3545840"/>
            <a:ext cx="12600305" cy="8344535"/>
          </a:xfrm>
          <a:prstGeom prst="rect">
            <a:avLst/>
          </a:prstGeom>
        </p:spPr>
      </p:pic>
      <p:sp>
        <p:nvSpPr>
          <p:cNvPr id="2" name="一级标题方正兰亭中黑简体"/>
          <p:cNvSpPr txBox="1"/>
          <p:nvPr/>
        </p:nvSpPr>
        <p:spPr>
          <a:xfrm>
            <a:off x="1279276" y="909320"/>
            <a:ext cx="858202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en-US">
                <a:sym typeface="+mn-ea"/>
              </a:rPr>
              <a:t>Github</a:t>
            </a:r>
            <a:r>
              <a:rPr lang="zh-CN" altLang="en-US">
                <a:sym typeface="+mn-ea"/>
              </a:rPr>
              <a:t>上的爆款</a:t>
            </a:r>
            <a:r>
              <a:rPr lang="zh-CN" altLang="en-US">
                <a:sym typeface="+mn-ea"/>
              </a:rPr>
              <a:t>项目</a:t>
            </a:r>
            <a:endParaRPr lang="zh-CN" altLang="en-US">
              <a:sym typeface="+mn-ea"/>
            </a:endParaRPr>
          </a:p>
        </p:txBody>
      </p:sp>
      <p:sp>
        <p:nvSpPr>
          <p:cNvPr id="3" name="二级标题方正兰亭黑简体"/>
          <p:cNvSpPr txBox="1"/>
          <p:nvPr/>
        </p:nvSpPr>
        <p:spPr>
          <a:xfrm>
            <a:off x="1279276" y="2206606"/>
            <a:ext cx="11116945"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ltLang="en-US"/>
              <a:t>项目推出不到</a:t>
            </a:r>
            <a:r>
              <a:rPr lang="zh-CN" altLang="en-US"/>
              <a:t>半个月，</a:t>
            </a:r>
            <a:r>
              <a:rPr lang="en-US"/>
              <a:t>Github Star</a:t>
            </a:r>
            <a:r>
              <a:rPr lang="zh-CN" altLang="en-US"/>
              <a:t>突破</a:t>
            </a:r>
            <a:r>
              <a:rPr lang="en-US" altLang="zh-CN"/>
              <a:t>1</a:t>
            </a:r>
            <a:r>
              <a:rPr lang="zh-CN" altLang="en-US"/>
              <a:t>万</a:t>
            </a:r>
            <a:endParaRPr lang="zh-CN"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1408366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rPr lang="en-US" altLang="zh-CN"/>
              <a:t>ChatPaper</a:t>
            </a:r>
            <a:r>
              <a:rPr lang="zh-CN" altLang="en-US"/>
              <a:t>应用的大模型三大</a:t>
            </a:r>
            <a:r>
              <a:rPr lang="zh-CN" altLang="en-US"/>
              <a:t>能力</a:t>
            </a:r>
            <a:endParaRPr lang="zh-CN" altLang="en-US"/>
          </a:p>
        </p:txBody>
      </p:sp>
      <p:sp>
        <p:nvSpPr>
          <p:cNvPr id="166" name="二级标题方正兰亭黑简体"/>
          <p:cNvSpPr txBox="1"/>
          <p:nvPr/>
        </p:nvSpPr>
        <p:spPr>
          <a:xfrm>
            <a:off x="1279276" y="2206606"/>
            <a:ext cx="8102600"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r>
              <a:rPr lang="zh-CN"/>
              <a:t>上下文学习、指令遵循、</a:t>
            </a:r>
            <a:r>
              <a:rPr lang="zh-CN"/>
              <a:t>思维链</a:t>
            </a:r>
            <a:endParaRPr lang="zh-CN"/>
          </a:p>
        </p:txBody>
      </p:sp>
      <p:sp>
        <p:nvSpPr>
          <p:cNvPr id="152" name="A.说明文字"/>
          <p:cNvSpPr txBox="1"/>
          <p:nvPr>
            <p:custDataLst>
              <p:tags r:id="rId1"/>
            </p:custDataLst>
          </p:nvPr>
        </p:nvSpPr>
        <p:spPr>
          <a:xfrm>
            <a:off x="1390741" y="8442203"/>
            <a:ext cx="5883910" cy="14554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zh-CN" sz="4400"/>
              <a:t>上下文学习</a:t>
            </a:r>
            <a:endParaRPr lang="zh-CN" sz="4400"/>
          </a:p>
          <a:p>
            <a:pPr algn="ctr"/>
            <a:r>
              <a:rPr lang="zh-CN" sz="4400"/>
              <a:t>In-Context Learning</a:t>
            </a:r>
            <a:endParaRPr lang="zh-CN" sz="4400"/>
          </a:p>
        </p:txBody>
      </p:sp>
      <p:sp>
        <p:nvSpPr>
          <p:cNvPr id="154" name="B.说明文字"/>
          <p:cNvSpPr txBox="1"/>
          <p:nvPr>
            <p:custDataLst>
              <p:tags r:id="rId2"/>
            </p:custDataLst>
          </p:nvPr>
        </p:nvSpPr>
        <p:spPr>
          <a:xfrm>
            <a:off x="9067031" y="8442203"/>
            <a:ext cx="5915025" cy="14554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lang="zh-CN" sz="4400"/>
              <a:t>指令遵循</a:t>
            </a:r>
            <a:endParaRPr sz="4400"/>
          </a:p>
          <a:p>
            <a:pPr algn="ctr"/>
            <a:r>
              <a:rPr lang="en-US" sz="4400"/>
              <a:t>I</a:t>
            </a:r>
            <a:r>
              <a:rPr sz="4400"/>
              <a:t>nstruction </a:t>
            </a:r>
            <a:r>
              <a:rPr lang="en-US" sz="4400"/>
              <a:t>F</a:t>
            </a:r>
            <a:r>
              <a:rPr sz="4400"/>
              <a:t>ollowing</a:t>
            </a:r>
            <a:endParaRPr sz="4400"/>
          </a:p>
        </p:txBody>
      </p:sp>
      <p:sp>
        <p:nvSpPr>
          <p:cNvPr id="156" name="C.说明文字"/>
          <p:cNvSpPr txBox="1"/>
          <p:nvPr>
            <p:custDataLst>
              <p:tags r:id="rId3"/>
            </p:custDataLst>
          </p:nvPr>
        </p:nvSpPr>
        <p:spPr>
          <a:xfrm>
            <a:off x="16774699" y="8369813"/>
            <a:ext cx="5407660" cy="1455420"/>
          </a:xfrm>
          <a:prstGeom prst="rect">
            <a:avLst/>
          </a:prstGeom>
          <a:ln w="25400">
            <a:miter lim="400000"/>
          </a:ln>
        </p:spPr>
        <p:txBody>
          <a:bodyPr wrap="none" lIns="50800" tIns="50800" rIns="50800" bIns="50800" anchor="ctr">
            <a:spAutoFit/>
          </a:bodyPr>
          <a:lstStyle>
            <a:lvl1pPr defTabSz="825500">
              <a:defRPr sz="5500">
                <a:solidFill>
                  <a:srgbClr val="5E5E5E"/>
                </a:solidFill>
              </a:defRPr>
            </a:lvl1pPr>
          </a:lstStyle>
          <a:p>
            <a:pPr algn="ctr"/>
            <a:r>
              <a:rPr sz="4400"/>
              <a:t>思维链</a:t>
            </a:r>
            <a:endParaRPr sz="4400"/>
          </a:p>
          <a:p>
            <a:pPr algn="ctr"/>
            <a:r>
              <a:rPr sz="4400"/>
              <a:t>Chain-of-Thought</a:t>
            </a:r>
            <a:endParaRPr sz="4400"/>
          </a:p>
        </p:txBody>
      </p:sp>
      <p:sp>
        <p:nvSpPr>
          <p:cNvPr id="161" name="矩形"/>
          <p:cNvSpPr/>
          <p:nvPr>
            <p:custDataLst>
              <p:tags r:id="rId4"/>
            </p:custDataLst>
          </p:nvPr>
        </p:nvSpPr>
        <p:spPr>
          <a:xfrm>
            <a:off x="8244278" y="4770379"/>
            <a:ext cx="17039" cy="5856525"/>
          </a:xfrm>
          <a:prstGeom prst="rect">
            <a:avLst/>
          </a:prstGeom>
          <a:gradFill>
            <a:gsLst>
              <a:gs pos="0">
                <a:schemeClr val="accent1">
                  <a:lumOff val="48369"/>
                  <a:alpha val="0"/>
                </a:schemeClr>
              </a:gs>
              <a:gs pos="49930">
                <a:srgbClr val="749EE8"/>
              </a:gs>
              <a:gs pos="99945">
                <a:schemeClr val="accent1">
                  <a:lumOff val="44257"/>
                  <a:alpha val="0"/>
                </a:schemeClr>
              </a:gs>
            </a:gsLst>
            <a:lin ang="5400000"/>
          </a:gradFill>
          <a:ln w="12700">
            <a:miter lim="400000"/>
          </a:ln>
        </p:spPr>
        <p:txBody>
          <a:bodyPr tIns="91439" bIns="91439" anchor="ctr"/>
          <a:lstStyle/>
          <a:p>
            <a:pPr>
              <a:defRPr>
                <a:solidFill>
                  <a:srgbClr val="0E1B31"/>
                </a:solidFill>
              </a:defRPr>
            </a:pPr>
          </a:p>
        </p:txBody>
      </p:sp>
      <p:sp>
        <p:nvSpPr>
          <p:cNvPr id="162" name="矩形"/>
          <p:cNvSpPr/>
          <p:nvPr>
            <p:custDataLst>
              <p:tags r:id="rId5"/>
            </p:custDataLst>
          </p:nvPr>
        </p:nvSpPr>
        <p:spPr>
          <a:xfrm>
            <a:off x="15788078" y="4770379"/>
            <a:ext cx="17039" cy="5856525"/>
          </a:xfrm>
          <a:prstGeom prst="rect">
            <a:avLst/>
          </a:prstGeom>
          <a:gradFill>
            <a:gsLst>
              <a:gs pos="0">
                <a:schemeClr val="accent1">
                  <a:lumOff val="48369"/>
                  <a:alpha val="0"/>
                </a:schemeClr>
              </a:gs>
              <a:gs pos="49930">
                <a:srgbClr val="749EE8"/>
              </a:gs>
              <a:gs pos="99945">
                <a:schemeClr val="accent1">
                  <a:lumOff val="44257"/>
                  <a:alpha val="0"/>
                </a:schemeClr>
              </a:gs>
            </a:gsLst>
            <a:lin ang="5400000"/>
          </a:gradFill>
          <a:ln w="12700">
            <a:miter lim="400000"/>
          </a:ln>
        </p:spPr>
        <p:txBody>
          <a:bodyPr tIns="91439" bIns="91439" anchor="ctr"/>
          <a:lstStyle/>
          <a:p>
            <a:pPr>
              <a:defRPr>
                <a:solidFill>
                  <a:srgbClr val="0E1B31"/>
                </a:solidFill>
              </a:defRPr>
            </a:pPr>
          </a:p>
        </p:txBody>
      </p:sp>
      <p:pic>
        <p:nvPicPr>
          <p:cNvPr id="4" name="图片 3"/>
          <p:cNvPicPr>
            <a:picLocks noChangeAspect="1"/>
          </p:cNvPicPr>
          <p:nvPr>
            <p:custDataLst>
              <p:tags r:id="rId6"/>
            </p:custDataLst>
          </p:nvPr>
        </p:nvPicPr>
        <p:blipFill>
          <a:blip r:embed="rId7"/>
          <a:stretch>
            <a:fillRect/>
          </a:stretch>
        </p:blipFill>
        <p:spPr>
          <a:xfrm>
            <a:off x="958850" y="4625975"/>
            <a:ext cx="7231380" cy="3469005"/>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8375650" y="5058410"/>
            <a:ext cx="7285355" cy="1805940"/>
          </a:xfrm>
          <a:prstGeom prst="rect">
            <a:avLst/>
          </a:prstGeom>
        </p:spPr>
      </p:pic>
      <p:pic>
        <p:nvPicPr>
          <p:cNvPr id="6" name="图片 5"/>
          <p:cNvPicPr>
            <a:picLocks noChangeAspect="1"/>
          </p:cNvPicPr>
          <p:nvPr>
            <p:custDataLst>
              <p:tags r:id="rId10"/>
            </p:custDataLst>
          </p:nvPr>
        </p:nvPicPr>
        <p:blipFill>
          <a:blip r:embed="rId11"/>
          <a:stretch>
            <a:fillRect/>
          </a:stretch>
        </p:blipFill>
        <p:spPr>
          <a:xfrm>
            <a:off x="16008350" y="4481830"/>
            <a:ext cx="7600950" cy="375285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6" name="VCG211172569961 (4).jpg" descr="VCG211172569961 (4).jpg"/>
          <p:cNvPicPr>
            <a:picLocks noChangeAspect="1"/>
          </p:cNvPicPr>
          <p:nvPr/>
        </p:nvPicPr>
        <p:blipFill>
          <a:blip r:embed="rId1">
            <a:alphaModFix amt="73049"/>
          </a:blip>
          <a:srcRect l="9898" t="1042" b="9011"/>
          <a:stretch>
            <a:fillRect/>
          </a:stretch>
        </p:blipFill>
        <p:spPr>
          <a:xfrm>
            <a:off x="-62310" y="-23118"/>
            <a:ext cx="24508533" cy="13762236"/>
          </a:xfrm>
          <a:prstGeom prst="rect">
            <a:avLst/>
          </a:prstGeom>
          <a:ln w="12700">
            <a:miter lim="400000"/>
            <a:headEnd/>
            <a:tailEnd/>
          </a:ln>
        </p:spPr>
      </p:pic>
      <p:sp>
        <p:nvSpPr>
          <p:cNvPr id="117" name="文本框 11"/>
          <p:cNvSpPr txBox="1"/>
          <p:nvPr/>
        </p:nvSpPr>
        <p:spPr>
          <a:xfrm>
            <a:off x="1102995" y="5922010"/>
            <a:ext cx="22302470" cy="1843405"/>
          </a:xfrm>
          <a:prstGeom prst="rect">
            <a:avLst/>
          </a:prstGeom>
          <a:ln w="25400">
            <a:miter lim="400000"/>
          </a:ln>
        </p:spPr>
        <p:txBody>
          <a:bodyPr wrap="square" tIns="91439" bIns="91439">
            <a:spAutoFit/>
          </a:bodyPr>
          <a:lstStyle>
            <a:lvl1pPr algn="ctr">
              <a:defRPr sz="13000">
                <a:solidFill>
                  <a:srgbClr val="FFFFFF"/>
                </a:solidFill>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r>
              <a:rPr lang="en-US" altLang="zh-CN" sz="10800"/>
              <a:t>ChatPaper</a:t>
            </a:r>
            <a:r>
              <a:rPr lang="zh-CN" altLang="en-US" sz="10800"/>
              <a:t>是如何构建</a:t>
            </a:r>
            <a:r>
              <a:rPr lang="zh-CN" altLang="en-US" sz="10800"/>
              <a:t>的</a:t>
            </a:r>
            <a:endParaRPr lang="zh-CN" altLang="en-US" sz="1080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一级标题方正兰亭中黑简体"/>
          <p:cNvSpPr txBox="1"/>
          <p:nvPr/>
        </p:nvSpPr>
        <p:spPr>
          <a:xfrm>
            <a:off x="1279276" y="909320"/>
            <a:ext cx="9638665" cy="1178560"/>
          </a:xfrm>
          <a:prstGeom prst="rect">
            <a:avLst/>
          </a:prstGeom>
          <a:ln w="25400">
            <a:miter lim="400000"/>
          </a:ln>
        </p:spPr>
        <p:txBody>
          <a:bodyPr wrap="none" lIns="50800" tIns="50800" rIns="50800" bIns="50800" anchor="ctr">
            <a:spAutoFit/>
          </a:bodyPr>
          <a:lstStyle>
            <a:lvl1pPr defTabSz="825500">
              <a:defRPr sz="7000">
                <a:latin typeface="FZLanTingHeiS-DB-GB" panose="02000000000000000000" charset="-122"/>
                <a:ea typeface="FZLanTingHeiS-DB-GB" panose="02000000000000000000" charset="-122"/>
                <a:cs typeface="FZLanTingHeiS-DB-GB" panose="02000000000000000000" charset="-122"/>
                <a:sym typeface="FZLanTingHeiS-DB-GB" panose="02000000000000000000" charset="-122"/>
              </a:defRPr>
            </a:lvl1pPr>
          </a:lstStyle>
          <a:p>
            <a:pPr algn="l"/>
            <a:r>
              <a:rPr lang="zh-CN"/>
              <a:t>ChatPaper的整体</a:t>
            </a:r>
            <a:r>
              <a:rPr lang="zh-CN"/>
              <a:t>构建</a:t>
            </a:r>
            <a:endParaRPr lang="zh-CN"/>
          </a:p>
        </p:txBody>
      </p:sp>
      <p:sp>
        <p:nvSpPr>
          <p:cNvPr id="166" name="二级标题方正兰亭黑简体"/>
          <p:cNvSpPr txBox="1"/>
          <p:nvPr/>
        </p:nvSpPr>
        <p:spPr>
          <a:xfrm>
            <a:off x="1279276" y="2206606"/>
            <a:ext cx="9972675" cy="793750"/>
          </a:xfrm>
          <a:prstGeom prst="rect">
            <a:avLst/>
          </a:prstGeom>
          <a:ln w="25400">
            <a:miter lim="400000"/>
          </a:ln>
        </p:spPr>
        <p:txBody>
          <a:bodyPr wrap="none" lIns="50800" tIns="50800" rIns="50800" bIns="50800" anchor="ctr">
            <a:spAutoFit/>
          </a:bodyPr>
          <a:lstStyle>
            <a:lvl1pPr defTabSz="825500">
              <a:defRPr sz="4500">
                <a:solidFill>
                  <a:srgbClr val="535353"/>
                </a:solidFill>
              </a:defRPr>
            </a:lvl1pPr>
          </a:lstStyle>
          <a:p>
            <a:pPr algn="l"/>
            <a:r>
              <a:rPr lang="zh-CN"/>
              <a:t>数据预处理</a:t>
            </a:r>
            <a:r>
              <a:t>-LLMs</a:t>
            </a:r>
            <a:r>
              <a:rPr lang="zh-CN"/>
              <a:t>处理</a:t>
            </a:r>
            <a:r>
              <a:t>-</a:t>
            </a:r>
            <a:r>
              <a:rPr lang="zh-CN"/>
              <a:t>输出</a:t>
            </a:r>
            <a:r>
              <a:t>结果拼接</a:t>
            </a:r>
          </a:p>
        </p:txBody>
      </p:sp>
      <p:pic>
        <p:nvPicPr>
          <p:cNvPr id="2" name="图片 1"/>
          <p:cNvPicPr>
            <a:picLocks noChangeAspect="1"/>
          </p:cNvPicPr>
          <p:nvPr>
            <p:custDataLst>
              <p:tags r:id="rId1"/>
            </p:custDataLst>
          </p:nvPr>
        </p:nvPicPr>
        <p:blipFill>
          <a:blip r:embed="rId2"/>
          <a:stretch>
            <a:fillRect/>
          </a:stretch>
        </p:blipFill>
        <p:spPr>
          <a:xfrm>
            <a:off x="1678940" y="3185160"/>
            <a:ext cx="20468590" cy="9248140"/>
          </a:xfrm>
          <a:prstGeom prst="rect">
            <a:avLst/>
          </a:prstGeom>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PP_MARK_KEY" val="db4b2efb-354d-461a-8327-ef60b3934a26"/>
  <p:tag name="COMMONDATA" val="eyJoZGlkIjoiYzVlY2Y0YzZkYWYzNzA2YzFkODE0ZTMyNGM0MmJjMm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4_自定义设计方案">
  <a:themeElements>
    <a:clrScheme name="4_自定义设计方案">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4_自定义设计方案">
      <a:majorFont>
        <a:latin typeface="FZLanTingHeiS-R-GB"/>
        <a:ea typeface="FZLanTingHeiS-R-GB"/>
        <a:cs typeface="FZLanTingHeiS-R-GB"/>
      </a:majorFont>
      <a:minorFont>
        <a:latin typeface="FZLanTingHeiS-R-GB"/>
        <a:ea typeface="FZLanTingHeiS-R-GB"/>
        <a:cs typeface="FZLanTingHeiS-R-GB"/>
      </a:minorFont>
    </a:fontScheme>
    <a:fmtScheme name="4_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DDDDDD"/>
          </a:solidFill>
          <a:prstDash val="solid"/>
          <a:miter lim="800000"/>
        </a:ln>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DDDDDD"/>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25400" cap="flat">
          <a:noFill/>
          <a:miter lim="400000"/>
        </a:ln>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自定义设计方案">
  <a:themeElements>
    <a:clrScheme name="4_自定义设计方案">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4_自定义设计方案">
      <a:majorFont>
        <a:latin typeface="FZLanTingHeiS-R-GB"/>
        <a:ea typeface="FZLanTingHeiS-R-GB"/>
        <a:cs typeface="FZLanTingHeiS-R-GB"/>
      </a:majorFont>
      <a:minorFont>
        <a:latin typeface="FZLanTingHeiS-R-GB"/>
        <a:ea typeface="FZLanTingHeiS-R-GB"/>
        <a:cs typeface="FZLanTingHeiS-R-GB"/>
      </a:minorFont>
    </a:fontScheme>
    <a:fmtScheme name="4_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DDDDDD"/>
          </a:solidFill>
          <a:prstDash val="solid"/>
          <a:miter lim="800000"/>
        </a:ln>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DDDDDD"/>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25400" cap="flat">
          <a:noFill/>
          <a:miter lim="400000"/>
        </a:ln>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defRPr kumimoji="0" sz="3600" b="0" i="0" u="none" strike="noStrike" cap="none" spc="0" normalizeH="0" baseline="0">
            <a:ln>
              <a:noFill/>
            </a:ln>
            <a:solidFill>
              <a:srgbClr val="000000"/>
            </a:solidFill>
            <a:effectLst/>
            <a:uFillTx/>
            <a:latin typeface="+mn-lt"/>
            <a:ea typeface="+mn-ea"/>
            <a:cs typeface="+mn-cs"/>
            <a:sym typeface="FZLanTingHeiS-R-GB" panose="02000000000000000000"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1332</Words>
  <Application>WPS 演示</Application>
  <PresentationFormat/>
  <Paragraphs>137</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FZLanTingHeiS-R-GB</vt:lpstr>
      <vt:lpstr>FZLanTingHeiS-DB-GB</vt:lpstr>
      <vt:lpstr>方正兰亭粗黑简体</vt:lpstr>
      <vt:lpstr>FZLanTingKanHeiS-R-GB</vt:lpstr>
      <vt:lpstr>方正兰亭黑简体</vt:lpstr>
      <vt:lpstr>微软雅黑</vt:lpstr>
      <vt:lpstr>Arial Unicode MS</vt:lpstr>
      <vt:lpstr>Calibri</vt:lpstr>
      <vt:lpstr>4_自定义设计方案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王荣胜</cp:lastModifiedBy>
  <cp:revision>203</cp:revision>
  <dcterms:created xsi:type="dcterms:W3CDTF">2023-05-24T08:37:00Z</dcterms:created>
  <dcterms:modified xsi:type="dcterms:W3CDTF">2023-05-24T11:18:54Z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DF8C386E92C306F8CBCC6D6417047FE0</vt:lpwstr>
  </property>
  <property fmtid="{D5CDD505-2E9C-101B-9397-08002B2CF9AE}" pid="3" name="KSOProductBuildVer">
    <vt:lpwstr>2052-11.1.0.14309</vt:lpwstr>
  </property>
</Properties>
</file>